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media1.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pPr/>
            <a:r>
              <a:t>Title Text</a:t>
            </a:r>
          </a:p>
        </p:txBody>
      </p:sp>
      <p:sp>
        <p:nvSpPr>
          <p:cNvPr id="12" name="Shape 12"/>
          <p:cNvSpPr/>
          <p:nvPr>
            <p:ph type="body" sz="quarter" idx="1"/>
          </p:nvPr>
        </p:nvSpPr>
        <p:spPr>
          <a:xfrm>
            <a:off x="647700" y="5207000"/>
            <a:ext cx="11709400" cy="13970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Shape 95"/>
          <p:cNvSpPr/>
          <p:nvPr>
            <p:ph type="pic" sz="quarter" idx="13"/>
          </p:nvPr>
        </p:nvSpPr>
        <p:spPr>
          <a:xfrm>
            <a:off x="6540500" y="4902200"/>
            <a:ext cx="5854700" cy="4241800"/>
          </a:xfrm>
          <a:prstGeom prst="rect">
            <a:avLst/>
          </a:prstGeom>
          <a:ln w="9525">
            <a:round/>
          </a:ln>
        </p:spPr>
        <p:txBody>
          <a:bodyPr lIns="91439" tIns="45719" rIns="91439" bIns="45719" anchor="t">
            <a:noAutofit/>
          </a:bodyPr>
          <a:lstStyle/>
          <a:p>
            <a:pPr/>
          </a:p>
        </p:txBody>
      </p:sp>
      <p:sp>
        <p:nvSpPr>
          <p:cNvPr id="96" name="Shape 96"/>
          <p:cNvSpPr/>
          <p:nvPr>
            <p:ph type="pic" sz="quarter" idx="14"/>
          </p:nvPr>
        </p:nvSpPr>
        <p:spPr>
          <a:xfrm>
            <a:off x="6540500" y="641350"/>
            <a:ext cx="5854700" cy="4241800"/>
          </a:xfrm>
          <a:prstGeom prst="rect">
            <a:avLst/>
          </a:prstGeom>
          <a:ln w="9525">
            <a:round/>
          </a:ln>
        </p:spPr>
        <p:txBody>
          <a:bodyPr lIns="91439" tIns="45719" rIns="91439" bIns="45719" anchor="t">
            <a:noAutofit/>
          </a:bodyPr>
          <a:lstStyle/>
          <a:p>
            <a:pPr/>
          </a:p>
        </p:txBody>
      </p:sp>
      <p:sp>
        <p:nvSpPr>
          <p:cNvPr id="97" name="Shape 97"/>
          <p:cNvSpPr/>
          <p:nvPr>
            <p:ph type="pic" sz="half" idx="15"/>
          </p:nvPr>
        </p:nvSpPr>
        <p:spPr>
          <a:xfrm>
            <a:off x="622300" y="622300"/>
            <a:ext cx="5892800" cy="8521700"/>
          </a:xfrm>
          <a:prstGeom prst="rect">
            <a:avLst/>
          </a:prstGeom>
          <a:ln w="9525">
            <a:round/>
          </a:ln>
        </p:spPr>
        <p:txBody>
          <a:bodyPr lIns="91439" tIns="45719" rIns="91439" bIns="45719" anchor="t">
            <a:noAutofit/>
          </a:bodyPr>
          <a:lstStyle/>
          <a:p>
            <a:pPr/>
          </a:p>
        </p:txBody>
      </p:sp>
      <p:sp>
        <p:nvSpPr>
          <p:cNvPr id="98" name="Shape 9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Shape 105"/>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106" name="Shape 106"/>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pPr/>
            <a:r>
              <a:t>“Type a quote here” </a:t>
            </a:r>
          </a:p>
        </p:txBody>
      </p:sp>
      <p:sp>
        <p:nvSpPr>
          <p:cNvPr id="107" name="Shape 10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5" name="Shape 1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3 Up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sz="quarter" idx="13"/>
          </p:nvPr>
        </p:nvSpPr>
        <p:spPr>
          <a:xfrm>
            <a:off x="4457700" y="355600"/>
            <a:ext cx="4089400" cy="6045200"/>
          </a:xfrm>
          <a:prstGeom prst="rect">
            <a:avLst/>
          </a:prstGeom>
          <a:ln w="9525">
            <a:round/>
          </a:ln>
        </p:spPr>
        <p:txBody>
          <a:bodyPr lIns="91439" tIns="45719" rIns="91439" bIns="45719" anchor="t">
            <a:noAutofit/>
          </a:bodyPr>
          <a:lstStyle/>
          <a:p>
            <a:pPr/>
          </a:p>
        </p:txBody>
      </p:sp>
      <p:sp>
        <p:nvSpPr>
          <p:cNvPr id="21" name="Shape 21"/>
          <p:cNvSpPr/>
          <p:nvPr>
            <p:ph type="pic" sz="quarter" idx="14"/>
          </p:nvPr>
        </p:nvSpPr>
        <p:spPr>
          <a:xfrm>
            <a:off x="8559800" y="355600"/>
            <a:ext cx="4089400" cy="6045200"/>
          </a:xfrm>
          <a:prstGeom prst="rect">
            <a:avLst/>
          </a:prstGeom>
          <a:ln w="9525">
            <a:round/>
          </a:ln>
        </p:spPr>
        <p:txBody>
          <a:bodyPr lIns="91439" tIns="45719" rIns="91439" bIns="45719" anchor="t">
            <a:noAutofit/>
          </a:bodyPr>
          <a:lstStyle/>
          <a:p>
            <a:pPr/>
          </a:p>
        </p:txBody>
      </p:sp>
      <p:sp>
        <p:nvSpPr>
          <p:cNvPr id="22" name="Shape 22"/>
          <p:cNvSpPr/>
          <p:nvPr>
            <p:ph type="pic" sz="quarter" idx="15"/>
          </p:nvPr>
        </p:nvSpPr>
        <p:spPr>
          <a:xfrm>
            <a:off x="355600" y="355600"/>
            <a:ext cx="4089400" cy="6045200"/>
          </a:xfrm>
          <a:prstGeom prst="rect">
            <a:avLst/>
          </a:prstGeom>
          <a:ln w="9525">
            <a:round/>
          </a:ln>
        </p:spPr>
        <p:txBody>
          <a:bodyPr lIns="91439" tIns="45719" rIns="91439" bIns="45719" anchor="t">
            <a:noAutofit/>
          </a:bodyPr>
          <a:lstStyle/>
          <a:p>
            <a:pPr/>
          </a:p>
        </p:txBody>
      </p:sp>
      <p:sp>
        <p:nvSpPr>
          <p:cNvPr id="23" name="Shape 23"/>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a:r>
              <a:t>Title Text</a:t>
            </a:r>
          </a:p>
        </p:txBody>
      </p:sp>
      <p:sp>
        <p:nvSpPr>
          <p:cNvPr id="24" name="Shape 24"/>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5" name="Shape 2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hape 32"/>
          <p:cNvSpPr/>
          <p:nvPr>
            <p:ph type="pic" idx="13"/>
          </p:nvPr>
        </p:nvSpPr>
        <p:spPr>
          <a:xfrm>
            <a:off x="368300" y="368300"/>
            <a:ext cx="12268200" cy="6045200"/>
          </a:xfrm>
          <a:prstGeom prst="rect">
            <a:avLst/>
          </a:prstGeom>
          <a:ln w="9525">
            <a:round/>
          </a:ln>
        </p:spPr>
        <p:txBody>
          <a:bodyPr lIns="91439" tIns="45719" rIns="91439" bIns="45719" anchor="t">
            <a:noAutofit/>
          </a:bodyPr>
          <a:lstStyle/>
          <a:p>
            <a:pPr/>
          </a:p>
        </p:txBody>
      </p:sp>
      <p:sp>
        <p:nvSpPr>
          <p:cNvPr id="33" name="Shape 33"/>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a:r>
              <a:t>Title Text</a:t>
            </a:r>
          </a:p>
        </p:txBody>
      </p:sp>
      <p:sp>
        <p:nvSpPr>
          <p:cNvPr id="34" name="Shape 34"/>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5" name="Shape 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Shape 42"/>
          <p:cNvSpPr/>
          <p:nvPr>
            <p:ph type="title"/>
          </p:nvPr>
        </p:nvSpPr>
        <p:spPr>
          <a:xfrm>
            <a:off x="647700" y="3390900"/>
            <a:ext cx="11709400" cy="2959100"/>
          </a:xfrm>
          <a:prstGeom prst="rect">
            <a:avLst/>
          </a:prstGeom>
        </p:spPr>
        <p:txBody>
          <a:bodyPr/>
          <a:lstStyle>
            <a:lvl1pPr algn="ctr">
              <a:defRPr>
                <a:solidFill>
                  <a:srgbClr val="546056"/>
                </a:solidFill>
              </a:defRPr>
            </a:lvl1pPr>
          </a:lstStyle>
          <a:p>
            <a:pPr/>
            <a:r>
              <a:t>Title Text</a:t>
            </a:r>
          </a:p>
        </p:txBody>
      </p:sp>
      <p:sp>
        <p:nvSpPr>
          <p:cNvPr id="43" name="Shape 4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Shape 50"/>
          <p:cNvSpPr/>
          <p:nvPr>
            <p:ph type="pic" sz="half" idx="13"/>
          </p:nvPr>
        </p:nvSpPr>
        <p:spPr>
          <a:xfrm>
            <a:off x="6489700" y="622300"/>
            <a:ext cx="5892800" cy="8521700"/>
          </a:xfrm>
          <a:prstGeom prst="rect">
            <a:avLst/>
          </a:prstGeom>
          <a:ln w="9525">
            <a:round/>
          </a:ln>
        </p:spPr>
        <p:txBody>
          <a:bodyPr lIns="91439" tIns="45719" rIns="91439" bIns="45719" anchor="t">
            <a:noAutofit/>
          </a:bodyPr>
          <a:lstStyle/>
          <a:p>
            <a:pPr/>
          </a:p>
        </p:txBody>
      </p:sp>
      <p:sp>
        <p:nvSpPr>
          <p:cNvPr id="51" name="Shape 5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pPr/>
            <a:r>
              <a:t>Title Text</a:t>
            </a:r>
          </a:p>
        </p:txBody>
      </p:sp>
      <p:sp>
        <p:nvSpPr>
          <p:cNvPr id="52" name="Shape 52"/>
          <p:cNvSpPr/>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53" name="Shape 5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Title Text</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Title Text</a:t>
            </a:r>
          </a:p>
        </p:txBody>
      </p:sp>
      <p:sp>
        <p:nvSpPr>
          <p:cNvPr id="69" name="Shape 6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7" name="Shape 77"/>
          <p:cNvSpPr/>
          <p:nvPr>
            <p:ph type="pic" sz="half" idx="13"/>
          </p:nvPr>
        </p:nvSpPr>
        <p:spPr>
          <a:xfrm>
            <a:off x="6718300" y="2590800"/>
            <a:ext cx="5676900" cy="6553200"/>
          </a:xfrm>
          <a:prstGeom prst="rect">
            <a:avLst/>
          </a:prstGeom>
          <a:ln w="9525">
            <a:round/>
          </a:ln>
        </p:spPr>
        <p:txBody>
          <a:bodyPr lIns="91439" tIns="45719" rIns="91439" bIns="45719" anchor="t">
            <a:noAutofit/>
          </a:bodyPr>
          <a:lstStyle/>
          <a:p>
            <a:pPr/>
          </a:p>
        </p:txBody>
      </p:sp>
      <p:sp>
        <p:nvSpPr>
          <p:cNvPr id="78" name="Shape 78"/>
          <p:cNvSpPr/>
          <p:nvPr>
            <p:ph type="title"/>
          </p:nvPr>
        </p:nvSpPr>
        <p:spPr>
          <a:prstGeom prst="rect">
            <a:avLst/>
          </a:prstGeom>
        </p:spPr>
        <p:txBody>
          <a:bodyPr/>
          <a:lstStyle/>
          <a:p>
            <a:pPr/>
            <a:r>
              <a:t>Title Text</a:t>
            </a:r>
          </a:p>
        </p:txBody>
      </p:sp>
      <p:sp>
        <p:nvSpPr>
          <p:cNvPr id="79" name="Shape 79"/>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80" name="Shape 8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Shape 87"/>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88" name="Shape 8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sldNum" sz="quarter" idx="2"/>
          </p:nvPr>
        </p:nvSpPr>
        <p:spPr>
          <a:xfrm>
            <a:off x="6324599" y="9359900"/>
            <a:ext cx="342901" cy="406400"/>
          </a:xfrm>
          <a:prstGeom prst="rect">
            <a:avLst/>
          </a:prstGeom>
          <a:ln w="12700">
            <a:miter lim="400000"/>
          </a:ln>
        </p:spPr>
        <p:txBody>
          <a:bodyPr wrap="none" lIns="50800" tIns="50800" rIns="50800" bIns="50800">
            <a:spAutoFit/>
          </a:bodyPr>
          <a:lstStyle>
            <a:lvl1pPr algn="ctr" defTabSz="584200">
              <a:defRPr sz="1800">
                <a:solidFill>
                  <a:srgbClr val="FFFFFF">
                    <a:alpha val="95000"/>
                  </a:srgbClr>
                </a:solidFill>
                <a:latin typeface="+mn-lt"/>
                <a:ea typeface="+mn-ea"/>
                <a:cs typeface="+mn-cs"/>
                <a:sym typeface="Palatino"/>
              </a:defRPr>
            </a:lvl1pPr>
          </a:lstStyle>
          <a:p>
            <a:pPr/>
            <a:fld id="{86CB4B4D-7CA3-9044-876B-883B54F8677D}" type="slidenum"/>
          </a:p>
        </p:txBody>
      </p:sp>
      <p:sp>
        <p:nvSpPr>
          <p:cNvPr id="4" name="Shape 4"/>
          <p:cNvSpPr/>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1pPr>
      <a:lvl2pPr marL="0" marR="0" indent="2286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fireball-dft.org/" TargetMode="Externa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1.gif"/><Relationship Id="rId7" Type="http://schemas.openxmlformats.org/officeDocument/2006/relationships/image" Target="../media/image3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hyperlink" Target="https://github.com/fireball-dft/slides" TargetMode="External"/><Relationship Id="rId4" Type="http://schemas.openxmlformats.org/officeDocument/2006/relationships/hyperlink" Target="mailto:gufranco@mail.wvu.edu"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whitehouse.gov/mgi/goals" TargetMode="External"/><Relationship Id="rId3"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ctrTitle"/>
          </p:nvPr>
        </p:nvSpPr>
        <p:spPr>
          <a:prstGeom prst="rect">
            <a:avLst/>
          </a:prstGeom>
        </p:spPr>
        <p:txBody>
          <a:bodyPr/>
          <a:lstStyle/>
          <a:p>
            <a:pPr/>
            <a:r>
              <a:t>Discovering Materials</a:t>
            </a:r>
          </a:p>
          <a:p>
            <a:pPr/>
            <a:r>
              <a:t>Using the Highway Lane</a:t>
            </a:r>
          </a:p>
        </p:txBody>
      </p:sp>
      <p:sp>
        <p:nvSpPr>
          <p:cNvPr id="132" name="Shape 132"/>
          <p:cNvSpPr/>
          <p:nvPr>
            <p:ph type="subTitle" sz="quarter" idx="1"/>
          </p:nvPr>
        </p:nvSpPr>
        <p:spPr>
          <a:prstGeom prst="rect">
            <a:avLst/>
          </a:prstGeom>
        </p:spPr>
        <p:txBody>
          <a:bodyPr/>
          <a:lstStyle/>
          <a:p>
            <a:pPr defTabSz="490727">
              <a:defRPr sz="2688"/>
            </a:pPr>
            <a:r>
              <a:t>Dr. Guillermo Avendano-Franco</a:t>
            </a:r>
          </a:p>
          <a:p>
            <a:pPr defTabSz="490727">
              <a:defRPr sz="2688"/>
            </a:pPr>
            <a:r>
              <a:t>Prof. James Lewis</a:t>
            </a:r>
            <a:br/>
            <a:r>
              <a:t>Prof. Aldo Romero</a:t>
            </a:r>
          </a:p>
        </p:txBody>
      </p:sp>
      <p:sp>
        <p:nvSpPr>
          <p:cNvPr id="133" name="Shape 133"/>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4" name="pasted-image.pdf"/>
          <p:cNvPicPr>
            <a:picLocks noChangeAspect="1"/>
          </p:cNvPicPr>
          <p:nvPr/>
        </p:nvPicPr>
        <p:blipFill>
          <a:blip r:embed="rId2">
            <a:extLst/>
          </a:blip>
          <a:stretch>
            <a:fillRect/>
          </a:stretch>
        </p:blipFill>
        <p:spPr>
          <a:xfrm>
            <a:off x="1841500" y="7289800"/>
            <a:ext cx="9321800" cy="13843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pPr/>
            <a:r>
              <a:t>Bi-metallic nanoparticles</a:t>
            </a:r>
          </a:p>
        </p:txBody>
      </p:sp>
      <p:sp>
        <p:nvSpPr>
          <p:cNvPr id="187" name="Shape 1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nvSpPr>
        <p:spPr>
          <a:xfrm>
            <a:off x="442019" y="8496299"/>
            <a:ext cx="1212076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4000">
                <a:solidFill>
                  <a:srgbClr val="546056"/>
                </a:solidFill>
                <a:latin typeface="+mn-lt"/>
                <a:ea typeface="+mn-ea"/>
                <a:cs typeface="+mn-cs"/>
                <a:sym typeface="Palatino"/>
              </a:defRPr>
            </a:lvl1pPr>
          </a:lstStyle>
          <a:p>
            <a:pPr/>
            <a:r>
              <a:t> CO and CO2 conversion and biomass hydrogenation</a:t>
            </a:r>
          </a:p>
        </p:txBody>
      </p:sp>
      <p:pic>
        <p:nvPicPr>
          <p:cNvPr id="189" name="Bimetallics.png"/>
          <p:cNvPicPr>
            <a:picLocks noChangeAspect="1"/>
          </p:cNvPicPr>
          <p:nvPr/>
        </p:nvPicPr>
        <p:blipFill>
          <a:blip r:embed="rId2">
            <a:extLst/>
          </a:blip>
          <a:stretch>
            <a:fillRect/>
          </a:stretch>
        </p:blipFill>
        <p:spPr>
          <a:xfrm>
            <a:off x="6210300" y="5270132"/>
            <a:ext cx="6124981" cy="3315068"/>
          </a:xfrm>
          <a:prstGeom prst="rect">
            <a:avLst/>
          </a:prstGeom>
          <a:ln w="12700">
            <a:miter lim="400000"/>
          </a:ln>
        </p:spPr>
      </p:pic>
      <p:sp>
        <p:nvSpPr>
          <p:cNvPr id="190" name="Shape 190"/>
          <p:cNvSpPr/>
          <p:nvPr>
            <p:ph type="body" sz="half" idx="4294967295"/>
          </p:nvPr>
        </p:nvSpPr>
        <p:spPr>
          <a:xfrm>
            <a:off x="584200" y="2614314"/>
            <a:ext cx="11580615" cy="3315068"/>
          </a:xfrm>
          <a:prstGeom prst="rect">
            <a:avLst/>
          </a:prstGeom>
        </p:spPr>
        <p:txBody>
          <a:bodyPr anchor="t"/>
          <a:lstStyle/>
          <a:p>
            <a:pPr marL="0" indent="0" defTabSz="457200">
              <a:spcBef>
                <a:spcPts val="0"/>
              </a:spcBef>
              <a:buSzTx/>
              <a:buNone/>
              <a:defRPr sz="3000">
                <a:solidFill>
                  <a:srgbClr val="61615E"/>
                </a:solidFill>
                <a:latin typeface="Hoefler Text"/>
                <a:ea typeface="Hoefler Text"/>
                <a:cs typeface="Hoefler Text"/>
                <a:sym typeface="Hoefler Text"/>
              </a:defRPr>
            </a:pPr>
            <a:r>
              <a:t>Catalytic activity is enhanced by a smart combination of transition metals compare to the activity of their precursors. Doping center atom will significantly change catalytic properties</a:t>
            </a:r>
          </a:p>
          <a:p>
            <a:pPr marL="342900" indent="-342900" defTabSz="457200">
              <a:spcBef>
                <a:spcPts val="0"/>
              </a:spcBef>
              <a:buSzTx/>
              <a:buNone/>
              <a:defRPr sz="3000">
                <a:solidFill>
                  <a:srgbClr val="61615E"/>
                </a:solidFill>
                <a:latin typeface="Hoefler Text"/>
                <a:ea typeface="Hoefler Text"/>
                <a:cs typeface="Hoefler Text"/>
                <a:sym typeface="Hoefler Text"/>
              </a:defRPr>
            </a:pPr>
            <a:r>
              <a:t> </a:t>
            </a:r>
          </a:p>
          <a:p>
            <a:pPr marL="0" indent="0" defTabSz="457200">
              <a:spcBef>
                <a:spcPts val="0"/>
              </a:spcBef>
              <a:buSzTx/>
              <a:buNone/>
              <a:defRPr sz="3000">
                <a:solidFill>
                  <a:srgbClr val="61615E"/>
                </a:solidFill>
                <a:latin typeface="Hoefler Text"/>
                <a:ea typeface="Hoefler Text"/>
                <a:cs typeface="Hoefler Text"/>
                <a:sym typeface="Hoefler Text"/>
              </a:defRPr>
            </a:pPr>
            <a:r>
              <a:t>Hg, Ag doping both suppress CO oxidation, but enhance hydrogenation activity.</a:t>
            </a:r>
          </a:p>
        </p:txBody>
      </p:sp>
      <p:pic>
        <p:nvPicPr>
          <p:cNvPr id="191" name="Bimetals.png"/>
          <p:cNvPicPr>
            <a:picLocks noChangeAspect="1"/>
          </p:cNvPicPr>
          <p:nvPr/>
        </p:nvPicPr>
        <p:blipFill>
          <a:blip r:embed="rId3">
            <a:extLst/>
          </a:blip>
          <a:stretch>
            <a:fillRect/>
          </a:stretch>
        </p:blipFill>
        <p:spPr>
          <a:xfrm>
            <a:off x="330200" y="6460473"/>
            <a:ext cx="5907644" cy="1946927"/>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Picture1a.png"/>
          <p:cNvPicPr>
            <a:picLocks noChangeAspect="1"/>
          </p:cNvPicPr>
          <p:nvPr/>
        </p:nvPicPr>
        <p:blipFill>
          <a:blip r:embed="rId2">
            <a:extLst/>
          </a:blip>
          <a:stretch>
            <a:fillRect/>
          </a:stretch>
        </p:blipFill>
        <p:spPr>
          <a:xfrm>
            <a:off x="5734050" y="3511550"/>
            <a:ext cx="4401171" cy="4448623"/>
          </a:xfrm>
          <a:prstGeom prst="rect">
            <a:avLst/>
          </a:prstGeom>
          <a:ln w="12700">
            <a:miter lim="400000"/>
          </a:ln>
        </p:spPr>
      </p:pic>
      <p:pic>
        <p:nvPicPr>
          <p:cNvPr id="194" name="Picture1c.png"/>
          <p:cNvPicPr>
            <a:picLocks noChangeAspect="1"/>
          </p:cNvPicPr>
          <p:nvPr/>
        </p:nvPicPr>
        <p:blipFill>
          <a:blip r:embed="rId3">
            <a:extLst/>
          </a:blip>
          <a:stretch>
            <a:fillRect/>
          </a:stretch>
        </p:blipFill>
        <p:spPr>
          <a:xfrm>
            <a:off x="5621585" y="3407222"/>
            <a:ext cx="4297115" cy="4657278"/>
          </a:xfrm>
          <a:prstGeom prst="rect">
            <a:avLst/>
          </a:prstGeom>
          <a:ln w="12700">
            <a:miter lim="400000"/>
          </a:ln>
        </p:spPr>
      </p:pic>
      <p:pic>
        <p:nvPicPr>
          <p:cNvPr id="195" name="Picture1b.png"/>
          <p:cNvPicPr>
            <a:picLocks noChangeAspect="1"/>
          </p:cNvPicPr>
          <p:nvPr/>
        </p:nvPicPr>
        <p:blipFill>
          <a:blip r:embed="rId4">
            <a:extLst/>
          </a:blip>
          <a:stretch>
            <a:fillRect/>
          </a:stretch>
        </p:blipFill>
        <p:spPr>
          <a:xfrm>
            <a:off x="5861050" y="3485601"/>
            <a:ext cx="4068471" cy="4500521"/>
          </a:xfrm>
          <a:prstGeom prst="rect">
            <a:avLst/>
          </a:prstGeom>
          <a:ln w="12700">
            <a:miter lim="400000"/>
          </a:ln>
        </p:spPr>
      </p:pic>
      <p:sp>
        <p:nvSpPr>
          <p:cNvPr id="196" name="Shape 196"/>
          <p:cNvSpPr/>
          <p:nvPr>
            <p:ph type="title"/>
          </p:nvPr>
        </p:nvSpPr>
        <p:spPr>
          <a:prstGeom prst="rect">
            <a:avLst/>
          </a:prstGeom>
        </p:spPr>
        <p:txBody>
          <a:bodyPr/>
          <a:lstStyle/>
          <a:p>
            <a:pPr/>
            <a:r>
              <a:t>Bi-metallic nanoparticles</a:t>
            </a:r>
          </a:p>
        </p:txBody>
      </p:sp>
      <p:sp>
        <p:nvSpPr>
          <p:cNvPr id="197" name="Shape 197"/>
          <p:cNvSpPr/>
          <p:nvPr>
            <p:ph type="sldNum" sz="quarter" idx="2"/>
          </p:nvPr>
        </p:nvSpPr>
        <p:spPr>
          <a:xfrm>
            <a:off x="6330850" y="9359900"/>
            <a:ext cx="330400"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8" name="Picture1.png"/>
          <p:cNvPicPr>
            <a:picLocks noChangeAspect="1"/>
          </p:cNvPicPr>
          <p:nvPr/>
        </p:nvPicPr>
        <p:blipFill>
          <a:blip r:embed="rId5">
            <a:extLst/>
          </a:blip>
          <a:stretch>
            <a:fillRect/>
          </a:stretch>
        </p:blipFill>
        <p:spPr>
          <a:xfrm>
            <a:off x="831850" y="2641600"/>
            <a:ext cx="3810000" cy="3755237"/>
          </a:xfrm>
          <a:prstGeom prst="rect">
            <a:avLst/>
          </a:prstGeom>
          <a:ln w="12700">
            <a:miter lim="400000"/>
          </a:ln>
        </p:spPr>
      </p:pic>
      <p:sp>
        <p:nvSpPr>
          <p:cNvPr id="199" name="Shape 199"/>
          <p:cNvSpPr/>
          <p:nvPr/>
        </p:nvSpPr>
        <p:spPr>
          <a:xfrm>
            <a:off x="1576604" y="6527799"/>
            <a:ext cx="232049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3000">
                <a:solidFill>
                  <a:srgbClr val="324863"/>
                </a:solidFill>
                <a:latin typeface="Georgia"/>
                <a:ea typeface="Georgia"/>
                <a:cs typeface="Georgia"/>
                <a:sym typeface="Georgia"/>
              </a:defRPr>
            </a:pPr>
            <a:r>
              <a:t>Au</a:t>
            </a:r>
            <a:r>
              <a:rPr baseline="-5999"/>
              <a:t>25</a:t>
            </a:r>
            <a:r>
              <a:t>(SCH</a:t>
            </a:r>
            <a:r>
              <a:rPr baseline="-5999"/>
              <a:t>3</a:t>
            </a:r>
            <a:r>
              <a:t>)</a:t>
            </a:r>
            <a:r>
              <a:rPr baseline="-5999"/>
              <a:t>18</a:t>
            </a:r>
          </a:p>
        </p:txBody>
      </p:sp>
      <p:sp>
        <p:nvSpPr>
          <p:cNvPr id="200" name="Shape 200"/>
          <p:cNvSpPr/>
          <p:nvPr/>
        </p:nvSpPr>
        <p:spPr>
          <a:xfrm>
            <a:off x="2836540" y="8572499"/>
            <a:ext cx="225172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4000">
                <a:solidFill>
                  <a:srgbClr val="546056"/>
                </a:solidFill>
                <a:latin typeface="+mn-lt"/>
                <a:ea typeface="+mn-ea"/>
                <a:cs typeface="+mn-cs"/>
                <a:sym typeface="Palatino"/>
              </a:defRPr>
            </a:lvl1pPr>
          </a:lstStyle>
          <a:p>
            <a:pPr/>
            <a:r>
              <a:t>Undoped</a:t>
            </a:r>
          </a:p>
        </p:txBody>
      </p:sp>
      <p:sp>
        <p:nvSpPr>
          <p:cNvPr id="201" name="Shape 201"/>
          <p:cNvSpPr/>
          <p:nvPr/>
        </p:nvSpPr>
        <p:spPr>
          <a:xfrm>
            <a:off x="10042227" y="2532658"/>
            <a:ext cx="244842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4000">
                <a:solidFill>
                  <a:srgbClr val="546056"/>
                </a:solidFill>
                <a:latin typeface="+mn-lt"/>
                <a:ea typeface="+mn-ea"/>
                <a:cs typeface="+mn-cs"/>
                <a:sym typeface="Palatino"/>
              </a:defRPr>
            </a:lvl1pPr>
          </a:lstStyle>
          <a:p>
            <a:pPr/>
            <a:r>
              <a:t>Ag Doped</a:t>
            </a:r>
          </a:p>
        </p:txBody>
      </p:sp>
      <p:sp>
        <p:nvSpPr>
          <p:cNvPr id="202" name="Shape 202"/>
          <p:cNvSpPr/>
          <p:nvPr/>
        </p:nvSpPr>
        <p:spPr>
          <a:xfrm>
            <a:off x="11101413" y="3655617"/>
            <a:ext cx="133151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3200">
                <a:solidFill>
                  <a:srgbClr val="546056"/>
                </a:solidFill>
                <a:latin typeface="+mn-lt"/>
                <a:ea typeface="+mn-ea"/>
                <a:cs typeface="+mn-cs"/>
                <a:sym typeface="Palatino"/>
              </a:defRPr>
            </a:lvl1pPr>
          </a:lstStyle>
          <a:p>
            <a:pPr/>
            <a:r>
              <a:t>(inner)</a:t>
            </a:r>
          </a:p>
        </p:txBody>
      </p:sp>
      <p:sp>
        <p:nvSpPr>
          <p:cNvPr id="203" name="Shape 203"/>
          <p:cNvSpPr/>
          <p:nvPr/>
        </p:nvSpPr>
        <p:spPr>
          <a:xfrm>
            <a:off x="9675594" y="3655617"/>
            <a:ext cx="133965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3200">
                <a:solidFill>
                  <a:srgbClr val="546056"/>
                </a:solidFill>
                <a:latin typeface="+mn-lt"/>
                <a:ea typeface="+mn-ea"/>
                <a:cs typeface="+mn-cs"/>
                <a:sym typeface="Palatino"/>
              </a:defRPr>
            </a:lvl1pPr>
          </a:lstStyle>
          <a:p>
            <a:pPr/>
            <a:r>
              <a:t>(outer)</a:t>
            </a:r>
          </a:p>
        </p:txBody>
      </p:sp>
      <p:sp>
        <p:nvSpPr>
          <p:cNvPr id="204" name="Shape 204"/>
          <p:cNvSpPr/>
          <p:nvPr/>
        </p:nvSpPr>
        <p:spPr>
          <a:xfrm flipH="1" flipV="1">
            <a:off x="9779330" y="3259815"/>
            <a:ext cx="550712" cy="373535"/>
          </a:xfrm>
          <a:prstGeom prst="line">
            <a:avLst/>
          </a:prstGeom>
          <a:ln w="76200">
            <a:solidFill>
              <a:srgbClr val="717D75"/>
            </a:solidFill>
            <a:miter lim="400000"/>
            <a:tailEnd type="triangle"/>
          </a:ln>
        </p:spPr>
        <p:txBody>
          <a:bodyPr lIns="50800" tIns="50800" rIns="50800" bIns="50800" anchor="ctr"/>
          <a:lstStyle/>
          <a:p>
            <a:pPr algn="ctr" defTabSz="584200">
              <a:defRPr b="1" sz="2800">
                <a:solidFill>
                  <a:srgbClr val="546056"/>
                </a:solidFill>
                <a:latin typeface="+mn-lt"/>
                <a:ea typeface="+mn-ea"/>
                <a:cs typeface="+mn-cs"/>
                <a:sym typeface="Palatino"/>
              </a:defRPr>
            </a:pPr>
          </a:p>
        </p:txBody>
      </p:sp>
      <p:sp>
        <p:nvSpPr>
          <p:cNvPr id="205" name="Shape 205"/>
          <p:cNvSpPr/>
          <p:nvPr/>
        </p:nvSpPr>
        <p:spPr>
          <a:xfrm>
            <a:off x="11724503" y="4207552"/>
            <a:ext cx="1" cy="1012031"/>
          </a:xfrm>
          <a:prstGeom prst="line">
            <a:avLst/>
          </a:prstGeom>
          <a:ln w="76200">
            <a:solidFill>
              <a:srgbClr val="717D75"/>
            </a:solidFill>
            <a:miter lim="400000"/>
            <a:tailEnd type="triangle"/>
          </a:ln>
        </p:spPr>
        <p:txBody>
          <a:bodyPr lIns="50800" tIns="50800" rIns="50800" bIns="50800" anchor="ctr"/>
          <a:lstStyle/>
          <a:p>
            <a:pPr algn="ctr" defTabSz="584200">
              <a:defRPr b="1" sz="2800">
                <a:solidFill>
                  <a:srgbClr val="546056"/>
                </a:solidFill>
                <a:latin typeface="+mn-lt"/>
                <a:ea typeface="+mn-ea"/>
                <a:cs typeface="+mn-cs"/>
                <a:sym typeface="Palatino"/>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2831 -0.205577" origin="layout" pathEditMode="relative">
                                      <p:cBhvr>
                                        <p:cTn id="6" dur="1000" fill="hold"/>
                                        <p:tgtEl>
                                          <p:spTgt spid="195"/>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50459 0.157227" origin="layout" pathEditMode="relative">
                                      <p:cBhvr>
                                        <p:cTn id="9" dur="1000" fill="hold"/>
                                        <p:tgtEl>
                                          <p:spTgt spid="193"/>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221039 0.158605" origin="layout" pathEditMode="relative">
                                      <p:cBhvr>
                                        <p:cTn id="12" dur="1000" fill="hold"/>
                                        <p:tgtEl>
                                          <p:spTgt spid="19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03"/>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0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0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0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04"/>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6"/>
      <p:bldP build="whole" bldLvl="1" animBg="1" rev="0" advAuto="0" spid="200" grpId="7"/>
      <p:bldP build="whole" bldLvl="1" animBg="1" rev="0" advAuto="0" spid="201" grpId="5"/>
      <p:bldP build="whole" bldLvl="1" animBg="1" rev="0" advAuto="0" spid="204" grpId="8"/>
      <p:bldP build="whole" bldLvl="1" animBg="1" rev="0" advAuto="0" spid="203" grpId="4"/>
      <p:bldP build="whole" bldLvl="1" animBg="1" rev="0" advAuto="0" spid="205" grpId="9"/>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pPr/>
            <a:r>
              <a:t>Zeolites</a:t>
            </a:r>
          </a:p>
        </p:txBody>
      </p:sp>
      <p:sp>
        <p:nvSpPr>
          <p:cNvPr id="208" name="Shape 20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10.1021 jacs.6b04951.png"/>
          <p:cNvPicPr>
            <a:picLocks noChangeAspect="1"/>
          </p:cNvPicPr>
          <p:nvPr/>
        </p:nvPicPr>
        <p:blipFill>
          <a:blip r:embed="rId2">
            <a:extLst/>
          </a:blip>
          <a:stretch>
            <a:fillRect/>
          </a:stretch>
        </p:blipFill>
        <p:spPr>
          <a:xfrm>
            <a:off x="609600" y="2616780"/>
            <a:ext cx="9351141" cy="3333170"/>
          </a:xfrm>
          <a:prstGeom prst="rect">
            <a:avLst/>
          </a:prstGeom>
          <a:ln w="12700">
            <a:miter lim="400000"/>
          </a:ln>
        </p:spPr>
      </p:pic>
      <p:sp>
        <p:nvSpPr>
          <p:cNvPr id="210" name="Shape 210"/>
          <p:cNvSpPr/>
          <p:nvPr>
            <p:ph type="body" sz="half" idx="4294967295"/>
          </p:nvPr>
        </p:nvSpPr>
        <p:spPr>
          <a:xfrm>
            <a:off x="712093" y="6259214"/>
            <a:ext cx="11580615" cy="3315068"/>
          </a:xfrm>
          <a:prstGeom prst="rect">
            <a:avLst/>
          </a:prstGeom>
        </p:spPr>
        <p:txBody>
          <a:bodyPr anchor="t"/>
          <a:lstStyle/>
          <a:p>
            <a:pPr marL="0" indent="0" defTabSz="457200">
              <a:spcBef>
                <a:spcPts val="0"/>
              </a:spcBef>
              <a:buSzTx/>
              <a:buNone/>
              <a:defRPr sz="2500">
                <a:solidFill>
                  <a:srgbClr val="000000"/>
                </a:solidFill>
                <a:latin typeface="Hoefler Text"/>
                <a:ea typeface="Hoefler Text"/>
                <a:cs typeface="Hoefler Text"/>
                <a:sym typeface="Hoefler Text"/>
              </a:defRPr>
            </a:pPr>
            <a:r>
              <a:t> The key to this success is to combine the advantages of both Pd nanoparticles (highly active sites) and zeolite micropores (controllable diffusion of reactants and products).</a:t>
            </a:r>
          </a:p>
          <a:p>
            <a:pPr marL="0" indent="0" defTabSz="457200">
              <a:spcBef>
                <a:spcPts val="0"/>
              </a:spcBef>
              <a:buSzTx/>
              <a:buNone/>
              <a:defRPr sz="2500">
                <a:solidFill>
                  <a:srgbClr val="000000"/>
                </a:solidFill>
                <a:latin typeface="Hoefler Text"/>
                <a:ea typeface="Hoefler Text"/>
                <a:cs typeface="Hoefler Text"/>
                <a:sym typeface="Hoefler Text"/>
              </a:defRPr>
            </a:pPr>
          </a:p>
          <a:p>
            <a:pPr marL="0" indent="0" defTabSz="457200">
              <a:spcBef>
                <a:spcPts val="0"/>
              </a:spcBef>
              <a:buSzTx/>
              <a:buNone/>
              <a:defRPr sz="2500">
                <a:solidFill>
                  <a:srgbClr val="000000"/>
                </a:solidFill>
                <a:latin typeface="Hoefler Text"/>
                <a:ea typeface="Hoefler Text"/>
                <a:cs typeface="Hoefler Text"/>
                <a:sym typeface="Hoefler Text"/>
              </a:defRPr>
            </a:pPr>
            <a:r>
              <a:t>In the hydrogenation of biomass-derived furfural, the furan selectivity over the Pd@S-1 is as high as 98.7%, outperforming the furan selectivity (5.6%) over conventional Pd nanoparticles impregnated with S-1 zeolite crystals (Pd/S-1).</a:t>
            </a:r>
          </a:p>
        </p:txBody>
      </p:sp>
      <p:sp>
        <p:nvSpPr>
          <p:cNvPr id="211" name="Shape 211"/>
          <p:cNvSpPr/>
          <p:nvPr/>
        </p:nvSpPr>
        <p:spPr>
          <a:xfrm>
            <a:off x="6333318" y="4908550"/>
            <a:ext cx="338164" cy="266701"/>
          </a:xfrm>
          <a:prstGeom prst="rect">
            <a:avLst/>
          </a:prstGeom>
          <a:ln w="12700">
            <a:miter lim="400000"/>
          </a:ln>
        </p:spPr>
        <p:txBody>
          <a:bodyPr wrap="none" lIns="50800" tIns="50800" rIns="50800" bIns="50800" anchor="ctr">
            <a:spAutoFit/>
          </a:bodyPr>
          <a:lstStyle/>
          <a:p>
            <a:pPr/>
          </a:p>
        </p:txBody>
      </p:sp>
      <p:sp>
        <p:nvSpPr>
          <p:cNvPr id="212" name="Shape 212"/>
          <p:cNvSpPr/>
          <p:nvPr/>
        </p:nvSpPr>
        <p:spPr>
          <a:xfrm>
            <a:off x="4000171" y="2700480"/>
            <a:ext cx="4478376" cy="415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Consolas"/>
                <a:ea typeface="Consolas"/>
                <a:cs typeface="Consolas"/>
                <a:sym typeface="Consolas"/>
              </a:defRPr>
            </a:lvl1pPr>
          </a:lstStyle>
          <a:p>
            <a:pPr/>
            <a:r>
              <a:t>DOI: 10.1021/jacs.6b04951</a:t>
            </a:r>
          </a:p>
        </p:txBody>
      </p:sp>
      <p:pic>
        <p:nvPicPr>
          <p:cNvPr id="213" name="MFI.png"/>
          <p:cNvPicPr>
            <a:picLocks noChangeAspect="1"/>
          </p:cNvPicPr>
          <p:nvPr/>
        </p:nvPicPr>
        <p:blipFill>
          <a:blip r:embed="rId3">
            <a:extLst/>
          </a:blip>
          <a:stretch>
            <a:fillRect/>
          </a:stretch>
        </p:blipFill>
        <p:spPr>
          <a:xfrm>
            <a:off x="9965342" y="2742832"/>
            <a:ext cx="2698806" cy="3315068"/>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pPr/>
            <a:r>
              <a:t>C</a:t>
            </a:r>
            <a:r>
              <a:rPr baseline="-5999"/>
              <a:t>3</a:t>
            </a:r>
            <a:r>
              <a:t>O</a:t>
            </a:r>
            <a:r>
              <a:rPr baseline="-5999"/>
              <a:t>4</a:t>
            </a:r>
            <a:r>
              <a:t> cluster growing on TiO</a:t>
            </a:r>
            <a:r>
              <a:rPr baseline="-5999"/>
              <a:t>2</a:t>
            </a:r>
          </a:p>
        </p:txBody>
      </p:sp>
      <p:sp>
        <p:nvSpPr>
          <p:cNvPr id="216" name="Shape 2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7" name="foo.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74923" y="2699109"/>
            <a:ext cx="6171481" cy="6171482"/>
          </a:xfrm>
          <a:prstGeom prst="rect">
            <a:avLst/>
          </a:prstGeom>
          <a:ln w="12700">
            <a:miter lim="400000"/>
          </a:ln>
        </p:spPr>
      </p:pic>
      <p:sp>
        <p:nvSpPr>
          <p:cNvPr id="218" name="Shape 218"/>
          <p:cNvSpPr/>
          <p:nvPr>
            <p:ph type="body" sz="quarter" idx="4294967295"/>
          </p:nvPr>
        </p:nvSpPr>
        <p:spPr>
          <a:xfrm>
            <a:off x="7239000" y="2665065"/>
            <a:ext cx="4715719" cy="2196257"/>
          </a:xfrm>
          <a:prstGeom prst="rect">
            <a:avLst/>
          </a:prstGeom>
        </p:spPr>
        <p:txBody>
          <a:bodyPr anchor="t"/>
          <a:lstStyle/>
          <a:p>
            <a:pPr marL="0" indent="0" defTabSz="457200">
              <a:spcBef>
                <a:spcPts val="0"/>
              </a:spcBef>
              <a:buSzTx/>
              <a:buNone/>
              <a:defRPr sz="2400">
                <a:solidFill>
                  <a:srgbClr val="324863"/>
                </a:solidFill>
                <a:latin typeface="Georgia"/>
                <a:ea typeface="Georgia"/>
                <a:cs typeface="Georgia"/>
                <a:sym typeface="Georgia"/>
              </a:defRPr>
            </a:pPr>
            <a:r>
              <a:t>Cluster growing simulation using a tree search algorithm and a double stoichiometry  and energy</a:t>
            </a:r>
          </a:p>
          <a:p>
            <a:pPr marL="0" indent="0" defTabSz="457200">
              <a:spcBef>
                <a:spcPts val="0"/>
              </a:spcBef>
              <a:buSzTx/>
              <a:buNone/>
              <a:defRPr sz="2400">
                <a:solidFill>
                  <a:srgbClr val="324863"/>
                </a:solidFill>
                <a:latin typeface="Georgia"/>
                <a:ea typeface="Georgia"/>
                <a:cs typeface="Georgia"/>
                <a:sym typeface="Georgia"/>
              </a:defRPr>
            </a:pPr>
            <a:r>
              <a:t>selectivity.</a:t>
            </a:r>
          </a:p>
          <a:p>
            <a:pPr marL="0" indent="0" defTabSz="457200">
              <a:spcBef>
                <a:spcPts val="0"/>
              </a:spcBef>
              <a:buSzTx/>
              <a:buNone/>
              <a:defRPr sz="2400">
                <a:solidFill>
                  <a:srgbClr val="324863"/>
                </a:solidFill>
                <a:latin typeface="Georgia"/>
                <a:ea typeface="Georgia"/>
                <a:cs typeface="Georgia"/>
                <a:sym typeface="Georgia"/>
              </a:defRPr>
            </a:pPr>
          </a:p>
          <a:p>
            <a:pPr marL="0" indent="0" defTabSz="457200">
              <a:spcBef>
                <a:spcPts val="0"/>
              </a:spcBef>
              <a:buSzTx/>
              <a:buNone/>
              <a:defRPr sz="2400">
                <a:solidFill>
                  <a:srgbClr val="324863"/>
                </a:solidFill>
                <a:latin typeface="Georgia"/>
                <a:ea typeface="Georgia"/>
                <a:cs typeface="Georgia"/>
                <a:sym typeface="Georgia"/>
              </a:defRPr>
            </a:pPr>
            <a:r>
              <a:t>308 atoms for TiO2</a:t>
            </a:r>
          </a:p>
        </p:txBody>
      </p:sp>
      <p:pic>
        <p:nvPicPr>
          <p:cNvPr id="219" name="pasted-image.pdf"/>
          <p:cNvPicPr>
            <a:picLocks noChangeAspect="1"/>
          </p:cNvPicPr>
          <p:nvPr/>
        </p:nvPicPr>
        <p:blipFill>
          <a:blip r:embed="rId5">
            <a:extLst/>
          </a:blip>
          <a:stretch>
            <a:fillRect/>
          </a:stretch>
        </p:blipFill>
        <p:spPr>
          <a:xfrm>
            <a:off x="6864942" y="5341987"/>
            <a:ext cx="6163457" cy="3852161"/>
          </a:xfrm>
          <a:prstGeom prst="rect">
            <a:avLst/>
          </a:prstGeom>
          <a:ln w="12700">
            <a:miter lim="400000"/>
          </a:ln>
        </p:spPr>
      </p:pic>
      <p:pic>
        <p:nvPicPr>
          <p:cNvPr id="220" name="136px-Shell_logo.svg.png"/>
          <p:cNvPicPr>
            <a:picLocks noChangeAspect="1"/>
          </p:cNvPicPr>
          <p:nvPr/>
        </p:nvPicPr>
        <p:blipFill>
          <a:blip r:embed="rId6">
            <a:extLst/>
          </a:blip>
          <a:stretch>
            <a:fillRect/>
          </a:stretch>
        </p:blipFill>
        <p:spPr>
          <a:xfrm>
            <a:off x="11036300" y="4266394"/>
            <a:ext cx="1317701" cy="122081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000000"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p:nvPr>
        </p:nvSpPr>
        <p:spPr>
          <a:xfrm>
            <a:off x="1627311" y="660400"/>
            <a:ext cx="5600701" cy="1269108"/>
          </a:xfrm>
          <a:prstGeom prst="rect">
            <a:avLst/>
          </a:prstGeom>
        </p:spPr>
        <p:txBody>
          <a:bodyPr/>
          <a:lstStyle/>
          <a:p>
            <a:pPr/>
            <a:r>
              <a:t>Funding</a:t>
            </a:r>
          </a:p>
        </p:txBody>
      </p:sp>
      <p:sp>
        <p:nvSpPr>
          <p:cNvPr id="223" name="Shape 223"/>
          <p:cNvSpPr/>
          <p:nvPr>
            <p:ph type="body" sz="half" idx="1"/>
          </p:nvPr>
        </p:nvSpPr>
        <p:spPr>
          <a:xfrm>
            <a:off x="647700" y="2068165"/>
            <a:ext cx="7559924" cy="3639047"/>
          </a:xfrm>
          <a:prstGeom prst="rect">
            <a:avLst/>
          </a:prstGeom>
        </p:spPr>
        <p:txBody>
          <a:bodyPr/>
          <a:lstStyle/>
          <a:p>
            <a:pPr algn="l" defTabSz="457200">
              <a:lnSpc>
                <a:spcPct val="100000"/>
              </a:lnSpc>
              <a:defRPr i="0" sz="2400">
                <a:solidFill>
                  <a:srgbClr val="324863"/>
                </a:solidFill>
                <a:latin typeface="Georgia"/>
                <a:ea typeface="Georgia"/>
                <a:cs typeface="Georgia"/>
                <a:sym typeface="Georgia"/>
              </a:defRPr>
            </a:pPr>
            <a:r>
              <a:t>DOE Basic Energy Science – Program for Computational and Theoretical Chemistry </a:t>
            </a:r>
          </a:p>
          <a:p>
            <a:pPr algn="l" defTabSz="457200">
              <a:lnSpc>
                <a:spcPct val="100000"/>
              </a:lnSpc>
              <a:defRPr i="0" sz="2400">
                <a:solidFill>
                  <a:srgbClr val="324863"/>
                </a:solidFill>
                <a:latin typeface="Georgia"/>
                <a:ea typeface="Georgia"/>
                <a:cs typeface="Georgia"/>
                <a:sym typeface="Georgia"/>
              </a:defRPr>
            </a:pPr>
          </a:p>
          <a:p>
            <a:pPr algn="l" defTabSz="457200">
              <a:lnSpc>
                <a:spcPct val="100000"/>
              </a:lnSpc>
              <a:defRPr i="0" sz="2400">
                <a:solidFill>
                  <a:srgbClr val="324863"/>
                </a:solidFill>
                <a:latin typeface="Georgia"/>
                <a:ea typeface="Georgia"/>
                <a:cs typeface="Georgia"/>
                <a:sym typeface="Georgia"/>
              </a:defRPr>
            </a:pPr>
            <a:r>
              <a:t>Designing Materials to Revolutionize and Engineer Our Future (with Rongchao Jin – CMU)</a:t>
            </a:r>
          </a:p>
          <a:p>
            <a:pPr algn="l" defTabSz="457200">
              <a:lnSpc>
                <a:spcPct val="100000"/>
              </a:lnSpc>
              <a:defRPr i="0" sz="2400">
                <a:solidFill>
                  <a:srgbClr val="324863"/>
                </a:solidFill>
                <a:latin typeface="Georgia"/>
                <a:ea typeface="Georgia"/>
                <a:cs typeface="Georgia"/>
                <a:sym typeface="Georgia"/>
              </a:defRPr>
            </a:pPr>
          </a:p>
          <a:p>
            <a:pPr algn="l" defTabSz="457200">
              <a:lnSpc>
                <a:spcPct val="100000"/>
              </a:lnSpc>
              <a:defRPr i="0" sz="2400">
                <a:solidFill>
                  <a:srgbClr val="324863"/>
                </a:solidFill>
                <a:latin typeface="Georgia"/>
                <a:ea typeface="Georgia"/>
                <a:cs typeface="Georgia"/>
                <a:sym typeface="Georgia"/>
              </a:defRPr>
            </a:pPr>
            <a:r>
              <a:t>International Center of Excellence – Catalysis (with Prof. Feng-Shou Xiao – Zhejiang University)</a:t>
            </a:r>
          </a:p>
          <a:p>
            <a:pPr algn="l" defTabSz="457200">
              <a:lnSpc>
                <a:spcPct val="100000"/>
              </a:lnSpc>
              <a:defRPr i="0" sz="2400">
                <a:solidFill>
                  <a:srgbClr val="324863"/>
                </a:solidFill>
                <a:latin typeface="Georgia"/>
                <a:ea typeface="Georgia"/>
                <a:cs typeface="Georgia"/>
                <a:sym typeface="Georgia"/>
              </a:defRPr>
            </a:pPr>
          </a:p>
          <a:p>
            <a:pPr algn="l" defTabSz="457200">
              <a:lnSpc>
                <a:spcPct val="100000"/>
              </a:lnSpc>
              <a:defRPr i="0" sz="2400">
                <a:solidFill>
                  <a:schemeClr val="accent2">
                    <a:hueOff val="-395490"/>
                    <a:satOff val="16514"/>
                    <a:lumOff val="-36773"/>
                  </a:schemeClr>
                </a:solidFill>
                <a:latin typeface="Georgia"/>
                <a:ea typeface="Georgia"/>
                <a:cs typeface="Georgia"/>
                <a:sym typeface="Georgia"/>
              </a:defRPr>
            </a:pPr>
            <a:r>
              <a:t>3+ indirect patents</a:t>
            </a:r>
          </a:p>
        </p:txBody>
      </p:sp>
      <p:sp>
        <p:nvSpPr>
          <p:cNvPr id="224" name="Shape 2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2000px-NSF.svg.png"/>
          <p:cNvPicPr>
            <a:picLocks noChangeAspect="1"/>
          </p:cNvPicPr>
          <p:nvPr/>
        </p:nvPicPr>
        <p:blipFill>
          <a:blip r:embed="rId2">
            <a:extLst/>
          </a:blip>
          <a:stretch>
            <a:fillRect/>
          </a:stretch>
        </p:blipFill>
        <p:spPr>
          <a:xfrm>
            <a:off x="8458200" y="596900"/>
            <a:ext cx="3810000" cy="3810000"/>
          </a:xfrm>
          <a:prstGeom prst="rect">
            <a:avLst/>
          </a:prstGeom>
          <a:ln w="12700">
            <a:miter lim="400000"/>
          </a:ln>
        </p:spPr>
      </p:pic>
      <p:pic>
        <p:nvPicPr>
          <p:cNvPr id="226" name="doe-logo-848x213.png"/>
          <p:cNvPicPr>
            <a:picLocks noChangeAspect="1"/>
          </p:cNvPicPr>
          <p:nvPr/>
        </p:nvPicPr>
        <p:blipFill>
          <a:blip r:embed="rId3">
            <a:extLst/>
          </a:blip>
          <a:stretch>
            <a:fillRect/>
          </a:stretch>
        </p:blipFill>
        <p:spPr>
          <a:xfrm>
            <a:off x="8458200" y="4502150"/>
            <a:ext cx="3810000" cy="956993"/>
          </a:xfrm>
          <a:prstGeom prst="rect">
            <a:avLst/>
          </a:prstGeom>
          <a:ln w="12700">
            <a:miter lim="400000"/>
          </a:ln>
        </p:spPr>
      </p:pic>
      <p:pic>
        <p:nvPicPr>
          <p:cNvPr id="227" name="BASF-logo.png"/>
          <p:cNvPicPr>
            <a:picLocks noChangeAspect="1"/>
          </p:cNvPicPr>
          <p:nvPr/>
        </p:nvPicPr>
        <p:blipFill>
          <a:blip r:embed="rId4">
            <a:extLst/>
          </a:blip>
          <a:stretch>
            <a:fillRect/>
          </a:stretch>
        </p:blipFill>
        <p:spPr>
          <a:xfrm>
            <a:off x="8458200" y="6781362"/>
            <a:ext cx="3810000" cy="1980142"/>
          </a:xfrm>
          <a:prstGeom prst="rect">
            <a:avLst/>
          </a:prstGeom>
          <a:ln w="12700">
            <a:miter lim="400000"/>
          </a:ln>
        </p:spPr>
      </p:pic>
      <p:pic>
        <p:nvPicPr>
          <p:cNvPr id="228" name="ZJU.png"/>
          <p:cNvPicPr>
            <a:picLocks noChangeAspect="1"/>
          </p:cNvPicPr>
          <p:nvPr/>
        </p:nvPicPr>
        <p:blipFill>
          <a:blip r:embed="rId5">
            <a:extLst/>
          </a:blip>
          <a:stretch>
            <a:fillRect/>
          </a:stretch>
        </p:blipFill>
        <p:spPr>
          <a:xfrm>
            <a:off x="546100" y="6945932"/>
            <a:ext cx="4691731" cy="1651001"/>
          </a:xfrm>
          <a:prstGeom prst="rect">
            <a:avLst/>
          </a:prstGeom>
          <a:ln w="12700">
            <a:miter lim="400000"/>
          </a:ln>
        </p:spPr>
      </p:pic>
      <p:pic>
        <p:nvPicPr>
          <p:cNvPr id="229" name="1024px-Carnegie_Mellon_University_seal.svg.png"/>
          <p:cNvPicPr>
            <a:picLocks noChangeAspect="1"/>
          </p:cNvPicPr>
          <p:nvPr/>
        </p:nvPicPr>
        <p:blipFill>
          <a:blip r:embed="rId6">
            <a:extLst/>
          </a:blip>
          <a:stretch>
            <a:fillRect/>
          </a:stretch>
        </p:blipFill>
        <p:spPr>
          <a:xfrm>
            <a:off x="5549900" y="6755432"/>
            <a:ext cx="2032000" cy="2032001"/>
          </a:xfrm>
          <a:prstGeom prst="rect">
            <a:avLst/>
          </a:prstGeom>
          <a:ln w="12700">
            <a:miter lim="400000"/>
          </a:ln>
        </p:spPr>
      </p:pic>
      <p:pic>
        <p:nvPicPr>
          <p:cNvPr id="230" name="WVU.png"/>
          <p:cNvPicPr>
            <a:picLocks noChangeAspect="1"/>
          </p:cNvPicPr>
          <p:nvPr/>
        </p:nvPicPr>
        <p:blipFill>
          <a:blip r:embed="rId7">
            <a:extLst/>
          </a:blip>
          <a:stretch>
            <a:fillRect/>
          </a:stretch>
        </p:blipFill>
        <p:spPr>
          <a:xfrm>
            <a:off x="514350" y="5603912"/>
            <a:ext cx="7255737" cy="1270001"/>
          </a:xfrm>
          <a:prstGeom prst="rect">
            <a:avLst/>
          </a:prstGeom>
          <a:ln w="12700">
            <a:miter lim="400000"/>
          </a:ln>
        </p:spPr>
      </p:pic>
      <p:pic>
        <p:nvPicPr>
          <p:cNvPr id="231" name="index_r1_c4.png"/>
          <p:cNvPicPr>
            <a:picLocks noChangeAspect="1"/>
          </p:cNvPicPr>
          <p:nvPr/>
        </p:nvPicPr>
        <p:blipFill>
          <a:blip r:embed="rId8">
            <a:extLst/>
          </a:blip>
          <a:stretch>
            <a:fillRect/>
          </a:stretch>
        </p:blipFill>
        <p:spPr>
          <a:xfrm>
            <a:off x="8216631" y="5554392"/>
            <a:ext cx="3937538" cy="109092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xfrm>
            <a:off x="647700" y="622300"/>
            <a:ext cx="4208562" cy="1251843"/>
          </a:xfrm>
          <a:prstGeom prst="rect">
            <a:avLst/>
          </a:prstGeom>
        </p:spPr>
        <p:txBody>
          <a:bodyPr/>
          <a:lstStyle>
            <a:lvl1pPr algn="l" defTabSz="578358">
              <a:defRPr sz="6930"/>
            </a:lvl1pPr>
          </a:lstStyle>
          <a:p>
            <a:pPr/>
            <a:r>
              <a:t>Fireball</a:t>
            </a:r>
          </a:p>
        </p:txBody>
      </p:sp>
      <p:sp>
        <p:nvSpPr>
          <p:cNvPr id="234" name="Shape 234"/>
          <p:cNvSpPr/>
          <p:nvPr>
            <p:ph type="body" sz="half" idx="1"/>
          </p:nvPr>
        </p:nvSpPr>
        <p:spPr>
          <a:xfrm>
            <a:off x="673100" y="5698777"/>
            <a:ext cx="8261301" cy="3234781"/>
          </a:xfrm>
          <a:prstGeom prst="rect">
            <a:avLst/>
          </a:prstGeom>
        </p:spPr>
        <p:txBody>
          <a:bodyPr/>
          <a:lstStyle/>
          <a:p>
            <a:pPr algn="just" defTabSz="406908">
              <a:lnSpc>
                <a:spcPct val="100000"/>
              </a:lnSpc>
              <a:defRPr i="0" sz="2492">
                <a:solidFill>
                  <a:srgbClr val="000000"/>
                </a:solidFill>
              </a:defRPr>
            </a:pPr>
            <a:r>
              <a:rPr>
                <a:solidFill>
                  <a:srgbClr val="EE2B22"/>
                </a:solidFill>
                <a:hlinkClick r:id="rId2" invalidUrl="" action="" tgtFrame="" tooltip="" history="1" highlightClick="0" endSnd="0"/>
              </a:rPr>
              <a:t>FIREBALL</a:t>
            </a:r>
            <a:r>
              <a:t> is a suite of programs designed to perform calculations using ab initio tight-binding molecular dynamics, having favorable accuracy/efficiency balance Based on TB-DFT (Tight-Binding Density Functional Theory).</a:t>
            </a:r>
          </a:p>
          <a:p>
            <a:pPr algn="just" defTabSz="406908">
              <a:lnSpc>
                <a:spcPct val="100000"/>
              </a:lnSpc>
              <a:defRPr i="0" sz="2492">
                <a:solidFill>
                  <a:srgbClr val="000000"/>
                </a:solidFill>
              </a:defRPr>
            </a:pPr>
          </a:p>
          <a:p>
            <a:pPr algn="just" defTabSz="406908">
              <a:lnSpc>
                <a:spcPct val="100000"/>
              </a:lnSpc>
              <a:defRPr i="0" sz="2492">
                <a:solidFill>
                  <a:srgbClr val="000000"/>
                </a:solidFill>
              </a:defRPr>
            </a:pPr>
            <a:r>
              <a:t>Fireball code is an efficient first-principles exploratory tool allowing to handle complex systems including thousands of atoms.</a:t>
            </a:r>
          </a:p>
        </p:txBody>
      </p:sp>
      <p:sp>
        <p:nvSpPr>
          <p:cNvPr id="235" name="Shape 23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pasted-image.pdf"/>
          <p:cNvPicPr>
            <a:picLocks noChangeAspect="1"/>
          </p:cNvPicPr>
          <p:nvPr/>
        </p:nvPicPr>
        <p:blipFill>
          <a:blip r:embed="rId3">
            <a:extLst/>
          </a:blip>
          <a:stretch>
            <a:fillRect/>
          </a:stretch>
        </p:blipFill>
        <p:spPr>
          <a:xfrm>
            <a:off x="605680" y="1898292"/>
            <a:ext cx="4292601" cy="3876755"/>
          </a:xfrm>
          <a:prstGeom prst="rect">
            <a:avLst/>
          </a:prstGeom>
          <a:ln w="12700">
            <a:miter lim="400000"/>
          </a:ln>
        </p:spPr>
      </p:pic>
      <p:pic>
        <p:nvPicPr>
          <p:cNvPr id="237" name="PhysRevB.64.195103.png"/>
          <p:cNvPicPr>
            <a:picLocks noChangeAspect="1"/>
          </p:cNvPicPr>
          <p:nvPr/>
        </p:nvPicPr>
        <p:blipFill>
          <a:blip r:embed="rId4">
            <a:extLst/>
          </a:blip>
          <a:stretch>
            <a:fillRect/>
          </a:stretch>
        </p:blipFill>
        <p:spPr>
          <a:xfrm>
            <a:off x="5257800" y="2245783"/>
            <a:ext cx="7112000" cy="2391834"/>
          </a:xfrm>
          <a:prstGeom prst="rect">
            <a:avLst/>
          </a:prstGeom>
          <a:ln w="12700">
            <a:miter lim="400000"/>
          </a:ln>
        </p:spPr>
      </p:pic>
      <p:pic>
        <p:nvPicPr>
          <p:cNvPr id="238" name="PhysRevB.40.3979.png"/>
          <p:cNvPicPr>
            <a:picLocks noChangeAspect="1"/>
          </p:cNvPicPr>
          <p:nvPr/>
        </p:nvPicPr>
        <p:blipFill>
          <a:blip r:embed="rId5">
            <a:extLst/>
          </a:blip>
          <a:stretch>
            <a:fillRect/>
          </a:stretch>
        </p:blipFill>
        <p:spPr>
          <a:xfrm>
            <a:off x="5257800" y="506013"/>
            <a:ext cx="7112000" cy="1484417"/>
          </a:xfrm>
          <a:prstGeom prst="rect">
            <a:avLst/>
          </a:prstGeom>
          <a:ln w="12700">
            <a:miter lim="400000"/>
          </a:ln>
        </p:spPr>
      </p:pic>
      <p:grpSp>
        <p:nvGrpSpPr>
          <p:cNvPr id="241" name="Group 241"/>
          <p:cNvGrpSpPr/>
          <p:nvPr/>
        </p:nvGrpSpPr>
        <p:grpSpPr>
          <a:xfrm>
            <a:off x="9042400" y="4804070"/>
            <a:ext cx="3429000" cy="4537076"/>
            <a:chOff x="0" y="0"/>
            <a:chExt cx="3429000" cy="4537075"/>
          </a:xfrm>
        </p:grpSpPr>
        <p:pic>
          <p:nvPicPr>
            <p:cNvPr id="240" name="ncontent.gif"/>
            <p:cNvPicPr>
              <a:picLocks noChangeAspect="1"/>
            </p:cNvPicPr>
            <p:nvPr/>
          </p:nvPicPr>
          <p:blipFill>
            <a:blip r:embed="rId6">
              <a:extLst/>
            </a:blip>
            <a:stretch>
              <a:fillRect/>
            </a:stretch>
          </p:blipFill>
          <p:spPr>
            <a:xfrm>
              <a:off x="127000" y="88900"/>
              <a:ext cx="3175000" cy="4206875"/>
            </a:xfrm>
            <a:prstGeom prst="rect">
              <a:avLst/>
            </a:prstGeom>
            <a:ln>
              <a:noFill/>
            </a:ln>
            <a:effectLst/>
          </p:spPr>
        </p:pic>
        <p:pic>
          <p:nvPicPr>
            <p:cNvPr id="239" name=""/>
            <p:cNvPicPr>
              <a:picLocks noChangeAspect="0"/>
            </p:cNvPicPr>
            <p:nvPr/>
          </p:nvPicPr>
          <p:blipFill>
            <a:blip r:embed="rId7">
              <a:extLst/>
            </a:blip>
            <a:stretch>
              <a:fillRect/>
            </a:stretch>
          </p:blipFill>
          <p:spPr>
            <a:xfrm>
              <a:off x="0" y="0"/>
              <a:ext cx="3429000" cy="4537075"/>
            </a:xfrm>
            <a:prstGeom prst="rect">
              <a:avLst/>
            </a:prstGeom>
            <a:effectLst/>
          </p:spPr>
        </p:pic>
      </p:gr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xfrm>
            <a:off x="647700" y="622300"/>
            <a:ext cx="4208562" cy="1251843"/>
          </a:xfrm>
          <a:prstGeom prst="rect">
            <a:avLst/>
          </a:prstGeom>
        </p:spPr>
        <p:txBody>
          <a:bodyPr/>
          <a:lstStyle>
            <a:lvl1pPr algn="l" defTabSz="578358">
              <a:defRPr sz="6930"/>
            </a:lvl1pPr>
          </a:lstStyle>
          <a:p>
            <a:pPr/>
            <a:r>
              <a:t>PyChemia</a:t>
            </a:r>
          </a:p>
        </p:txBody>
      </p:sp>
      <p:sp>
        <p:nvSpPr>
          <p:cNvPr id="244" name="Shape 244"/>
          <p:cNvSpPr/>
          <p:nvPr>
            <p:ph type="body" sz="quarter" idx="1"/>
          </p:nvPr>
        </p:nvSpPr>
        <p:spPr>
          <a:xfrm>
            <a:off x="571500" y="7198915"/>
            <a:ext cx="10125373" cy="2433143"/>
          </a:xfrm>
          <a:prstGeom prst="rect">
            <a:avLst/>
          </a:prstGeom>
        </p:spPr>
        <p:txBody>
          <a:bodyPr/>
          <a:lstStyle>
            <a:lvl1pPr algn="l" defTabSz="434340">
              <a:lnSpc>
                <a:spcPct val="100000"/>
              </a:lnSpc>
              <a:defRPr i="0" sz="2565">
                <a:solidFill>
                  <a:srgbClr val="404040"/>
                </a:solidFill>
              </a:defRPr>
            </a:lvl1pPr>
          </a:lstStyle>
          <a:p>
            <a:pPr/>
            <a:r>
              <a:t>PyChemia is a open-source Python library for High-throughput first-principles materials discovery. The focus of this library is on structural search and data analysis. The ultimate purpose of the code is to optimize the search of new materials using a variety of soft-computing-based and statistical methods.</a:t>
            </a:r>
          </a:p>
        </p:txBody>
      </p:sp>
      <p:sp>
        <p:nvSpPr>
          <p:cNvPr id="245" name="Shape 2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6" name="pasted-image.pdf"/>
          <p:cNvPicPr>
            <a:picLocks noChangeAspect="1"/>
          </p:cNvPicPr>
          <p:nvPr/>
        </p:nvPicPr>
        <p:blipFill>
          <a:blip r:embed="rId2">
            <a:extLst/>
          </a:blip>
          <a:stretch>
            <a:fillRect/>
          </a:stretch>
        </p:blipFill>
        <p:spPr>
          <a:xfrm>
            <a:off x="546100" y="1879600"/>
            <a:ext cx="4876800" cy="9753600"/>
          </a:xfrm>
          <a:prstGeom prst="rect">
            <a:avLst/>
          </a:prstGeom>
          <a:ln w="12700">
            <a:miter lim="400000"/>
          </a:ln>
        </p:spPr>
      </p:pic>
      <p:pic>
        <p:nvPicPr>
          <p:cNvPr id="247" name="proof.png"/>
          <p:cNvPicPr>
            <a:picLocks noChangeAspect="1"/>
          </p:cNvPicPr>
          <p:nvPr/>
        </p:nvPicPr>
        <p:blipFill>
          <a:blip r:embed="rId3">
            <a:extLst/>
          </a:blip>
          <a:stretch>
            <a:fillRect/>
          </a:stretch>
        </p:blipFill>
        <p:spPr>
          <a:xfrm>
            <a:off x="4889500" y="527759"/>
            <a:ext cx="7620000" cy="2164619"/>
          </a:xfrm>
          <a:prstGeom prst="rect">
            <a:avLst/>
          </a:prstGeom>
          <a:ln w="12700">
            <a:miter lim="400000"/>
          </a:ln>
        </p:spPr>
      </p:pic>
      <p:pic>
        <p:nvPicPr>
          <p:cNvPr id="248" name="ImageTOC.png"/>
          <p:cNvPicPr>
            <a:picLocks noChangeAspect="1"/>
          </p:cNvPicPr>
          <p:nvPr/>
        </p:nvPicPr>
        <p:blipFill>
          <a:blip r:embed="rId4">
            <a:extLst/>
          </a:blip>
          <a:stretch>
            <a:fillRect/>
          </a:stretch>
        </p:blipFill>
        <p:spPr>
          <a:xfrm>
            <a:off x="5924550" y="2952750"/>
            <a:ext cx="6350000" cy="3419231"/>
          </a:xfrm>
          <a:prstGeom prst="rect">
            <a:avLst/>
          </a:prstGeom>
          <a:ln w="12700">
            <a:miter lim="400000"/>
          </a:ln>
        </p:spPr>
      </p:pic>
      <p:pic>
        <p:nvPicPr>
          <p:cNvPr id="249" name="pasted-image.pdf"/>
          <p:cNvPicPr>
            <a:picLocks noChangeAspect="1"/>
          </p:cNvPicPr>
          <p:nvPr/>
        </p:nvPicPr>
        <p:blipFill>
          <a:blip r:embed="rId5">
            <a:extLst/>
          </a:blip>
          <a:stretch>
            <a:fillRect/>
          </a:stretch>
        </p:blipFill>
        <p:spPr>
          <a:xfrm>
            <a:off x="10687050" y="7277100"/>
            <a:ext cx="1934191" cy="1698813"/>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p>
            <a:pPr lvl="1"/>
            <a:r>
              <a:t>Conclusions</a:t>
            </a:r>
          </a:p>
        </p:txBody>
      </p:sp>
      <p:sp>
        <p:nvSpPr>
          <p:cNvPr id="252" name="Shape 252"/>
          <p:cNvSpPr/>
          <p:nvPr>
            <p:ph type="body" idx="1"/>
          </p:nvPr>
        </p:nvSpPr>
        <p:spPr>
          <a:prstGeom prst="rect">
            <a:avLst/>
          </a:prstGeom>
        </p:spPr>
        <p:txBody>
          <a:bodyPr/>
          <a:lstStyle/>
          <a:p>
            <a:pPr marL="389381" indent="-389381" defTabSz="426466">
              <a:spcBef>
                <a:spcPts val="3000"/>
              </a:spcBef>
              <a:buBlip>
                <a:blip r:embed="rId2"/>
              </a:buBlip>
              <a:defRPr sz="3139"/>
            </a:pPr>
            <a:r>
              <a:t>Computers as a fast lane for materials discovery, cutting costs and time-to-market.</a:t>
            </a:r>
          </a:p>
          <a:p>
            <a:pPr marL="389381" indent="-389381" defTabSz="426466">
              <a:spcBef>
                <a:spcPts val="3000"/>
              </a:spcBef>
              <a:buBlip>
                <a:blip r:embed="rId2"/>
              </a:buBlip>
              <a:defRPr sz="3139"/>
            </a:pPr>
            <a:r>
              <a:t>We show some cases for energy materials.</a:t>
            </a:r>
          </a:p>
          <a:p>
            <a:pPr marL="389381" indent="-389381" defTabSz="426466">
              <a:spcBef>
                <a:spcPts val="3000"/>
              </a:spcBef>
              <a:buBlip>
                <a:blip r:embed="rId2"/>
              </a:buBlip>
              <a:defRPr sz="3139"/>
            </a:pPr>
            <a:r>
              <a:t>We present the several studies on the area of catalysis with metals on anatase, growing and optimization with bimetallics.</a:t>
            </a:r>
          </a:p>
          <a:p>
            <a:pPr marL="389381" indent="-389381" defTabSz="426466">
              <a:spcBef>
                <a:spcPts val="3000"/>
              </a:spcBef>
              <a:buBlip>
                <a:blip r:embed="rId2"/>
              </a:buBlip>
              <a:defRPr sz="3139"/>
            </a:pPr>
            <a:r>
              <a:t>The tools (Fireball, PyChemia) used for HT calculations for large numbers of atoms.</a:t>
            </a:r>
          </a:p>
          <a:p>
            <a:pPr marL="389381" indent="-389381" defTabSz="426466">
              <a:spcBef>
                <a:spcPts val="3000"/>
              </a:spcBef>
              <a:buBlip>
                <a:blip r:embed="rId2"/>
              </a:buBlip>
              <a:defRPr sz="3139"/>
            </a:pPr>
            <a:r>
              <a:t>Only HT methodologies can explore the diversity of catalytic processes and its optimization.</a:t>
            </a:r>
          </a:p>
        </p:txBody>
      </p:sp>
      <p:sp>
        <p:nvSpPr>
          <p:cNvPr id="253" name="Shape 2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Shape 256"/>
          <p:cNvSpPr/>
          <p:nvPr/>
        </p:nvSpPr>
        <p:spPr>
          <a:xfrm>
            <a:off x="4323556" y="7435850"/>
            <a:ext cx="4357688" cy="224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Zapfino"/>
                <a:ea typeface="Zapfino"/>
                <a:cs typeface="Zapfino"/>
                <a:sym typeface="Zapfino"/>
              </a:defRPr>
            </a:lvl1pPr>
          </a:lstStyle>
          <a:p>
            <a:pPr/>
            <a:r>
              <a:t>Thank you</a:t>
            </a:r>
          </a:p>
        </p:txBody>
      </p:sp>
      <p:pic>
        <p:nvPicPr>
          <p:cNvPr id="257" name="chart.png"/>
          <p:cNvPicPr>
            <a:picLocks noChangeAspect="1"/>
          </p:cNvPicPr>
          <p:nvPr/>
        </p:nvPicPr>
        <p:blipFill>
          <a:blip r:embed="rId2">
            <a:extLst/>
          </a:blip>
          <a:stretch>
            <a:fillRect/>
          </a:stretch>
        </p:blipFill>
        <p:spPr>
          <a:xfrm>
            <a:off x="3327400" y="1701800"/>
            <a:ext cx="6350000" cy="6350000"/>
          </a:xfrm>
          <a:prstGeom prst="rect">
            <a:avLst/>
          </a:prstGeom>
          <a:ln w="12700">
            <a:miter lim="400000"/>
          </a:ln>
        </p:spPr>
      </p:pic>
      <p:sp>
        <p:nvSpPr>
          <p:cNvPr id="258" name="Shape 258"/>
          <p:cNvSpPr/>
          <p:nvPr/>
        </p:nvSpPr>
        <p:spPr>
          <a:xfrm>
            <a:off x="3261220" y="1016644"/>
            <a:ext cx="6482359" cy="40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Consolas"/>
                <a:ea typeface="Consolas"/>
                <a:cs typeface="Consolas"/>
                <a:sym typeface="Consolas"/>
                <a:hlinkClick r:id="rId3" invalidUrl="" action="" tgtFrame="" tooltip="" history="1" highlightClick="0" endSnd="0"/>
              </a:defRPr>
            </a:lvl1pPr>
          </a:lstStyle>
          <a:p>
            <a:pPr/>
            <a:r>
              <a:rPr>
                <a:hlinkClick r:id="rId3" invalidUrl="" action="" tgtFrame="" tooltip="" history="1" highlightClick="0" endSnd="0"/>
              </a:rPr>
              <a:t>https://github.com/fireball-dft/slides</a:t>
            </a:r>
          </a:p>
        </p:txBody>
      </p:sp>
      <p:sp>
        <p:nvSpPr>
          <p:cNvPr id="259" name="Shape 259"/>
          <p:cNvSpPr/>
          <p:nvPr/>
        </p:nvSpPr>
        <p:spPr>
          <a:xfrm>
            <a:off x="4870772" y="1612899"/>
            <a:ext cx="326325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hlinkClick r:id="rId4" invalidUrl="" action="" tgtFrame="" tooltip="" history="1" highlightClick="0" endSnd="0"/>
              </a:defRPr>
            </a:lvl1pPr>
          </a:lstStyle>
          <a:p>
            <a:pPr>
              <a:defRPr u="none"/>
            </a:pPr>
            <a:r>
              <a:rPr u="sng">
                <a:hlinkClick r:id="rId4" invalidUrl="" action="" tgtFrame="" tooltip="" history="1" highlightClick="0" endSnd="0"/>
              </a:rPr>
              <a:t>gufranco@mail.wvu.edu</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xfrm>
            <a:off x="416966" y="2171700"/>
            <a:ext cx="3359895" cy="3492500"/>
          </a:xfrm>
          <a:prstGeom prst="rect">
            <a:avLst/>
          </a:prstGeom>
        </p:spPr>
        <p:txBody>
          <a:bodyPr/>
          <a:lstStyle/>
          <a:p>
            <a:pPr defTabSz="467359">
              <a:lnSpc>
                <a:spcPct val="110000"/>
              </a:lnSpc>
              <a:defRPr i="1" sz="2560">
                <a:solidFill>
                  <a:srgbClr val="717D75"/>
                </a:solidFill>
                <a:latin typeface="Hoefler Text"/>
                <a:ea typeface="Hoefler Text"/>
                <a:cs typeface="Hoefler Text"/>
                <a:sym typeface="Hoefler Text"/>
              </a:defRPr>
            </a:pPr>
            <a:r>
              <a:t>“…to discover, develop, and deploy new materials twice as fast, we are launching what we call the Materials Genome Initiative”</a:t>
            </a:r>
          </a:p>
          <a:p>
            <a:pPr defTabSz="467359">
              <a:lnSpc>
                <a:spcPct val="110000"/>
              </a:lnSpc>
              <a:defRPr i="1" sz="2560">
                <a:solidFill>
                  <a:srgbClr val="717D75"/>
                </a:solidFill>
                <a:latin typeface="Hoefler Text"/>
                <a:ea typeface="Hoefler Text"/>
                <a:cs typeface="Hoefler Text"/>
                <a:sym typeface="Hoefler Text"/>
              </a:defRPr>
            </a:pPr>
          </a:p>
          <a:p>
            <a:pPr defTabSz="467359">
              <a:lnSpc>
                <a:spcPct val="110000"/>
              </a:lnSpc>
              <a:defRPr i="1" sz="2560">
                <a:solidFill>
                  <a:srgbClr val="717D75"/>
                </a:solidFill>
                <a:latin typeface="Hoefler Text"/>
                <a:ea typeface="Hoefler Text"/>
                <a:cs typeface="Hoefler Text"/>
                <a:sym typeface="Hoefler Text"/>
              </a:defRPr>
            </a:pPr>
            <a:r>
              <a:t>President Obama, 2011</a:t>
            </a:r>
          </a:p>
        </p:txBody>
      </p:sp>
      <p:sp>
        <p:nvSpPr>
          <p:cNvPr id="137" name="Shape 137"/>
          <p:cNvSpPr/>
          <p:nvPr>
            <p:ph type="body" sz="quarter" idx="1"/>
          </p:nvPr>
        </p:nvSpPr>
        <p:spPr>
          <a:xfrm>
            <a:off x="647700" y="7501929"/>
            <a:ext cx="11580615" cy="1680668"/>
          </a:xfrm>
          <a:prstGeom prst="rect">
            <a:avLst/>
          </a:prstGeom>
        </p:spPr>
        <p:txBody>
          <a:bodyPr/>
          <a:lstStyle/>
          <a:p>
            <a:pPr/>
            <a:r>
              <a:t>…yet the time lag between discovery of advanced materials and their use in commercial products can be 20 years or more.</a:t>
            </a:r>
          </a:p>
          <a:p>
            <a:pPr/>
            <a:r>
              <a:t>MGI Strategic Plan  (Dec 2014)</a:t>
            </a:r>
          </a:p>
        </p:txBody>
      </p:sp>
      <p:pic>
        <p:nvPicPr>
          <p:cNvPr id="138" name="mgi_infographic.jpg"/>
          <p:cNvPicPr>
            <a:picLocks noChangeAspect="1"/>
          </p:cNvPicPr>
          <p:nvPr/>
        </p:nvPicPr>
        <p:blipFill>
          <a:blip r:embed="rId2">
            <a:extLst/>
          </a:blip>
          <a:stretch>
            <a:fillRect/>
          </a:stretch>
        </p:blipFill>
        <p:spPr>
          <a:xfrm>
            <a:off x="3824673" y="673100"/>
            <a:ext cx="8542390" cy="6600119"/>
          </a:xfrm>
          <a:prstGeom prst="rect">
            <a:avLst/>
          </a:prstGeom>
          <a:ln w="12700">
            <a:miter lim="400000"/>
          </a:ln>
        </p:spPr>
      </p:pic>
      <p:sp>
        <p:nvSpPr>
          <p:cNvPr id="139" name="Shape 139"/>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xfrm>
            <a:off x="482600" y="2171700"/>
            <a:ext cx="3470127" cy="3492500"/>
          </a:xfrm>
          <a:prstGeom prst="rect">
            <a:avLst/>
          </a:prstGeom>
        </p:spPr>
        <p:txBody>
          <a:bodyPr/>
          <a:lstStyle/>
          <a:p>
            <a:pPr defTabSz="543305">
              <a:lnSpc>
                <a:spcPct val="110000"/>
              </a:lnSpc>
              <a:defRPr i="1" sz="2976">
                <a:solidFill>
                  <a:srgbClr val="717D75"/>
                </a:solidFill>
                <a:latin typeface="Hoefler Text"/>
                <a:ea typeface="Hoefler Text"/>
                <a:cs typeface="Hoefler Text"/>
                <a:sym typeface="Hoefler Text"/>
              </a:defRPr>
            </a:pPr>
            <a:r>
              <a:t>…to help businesses discover, develop, and deploy new materials twice as fast.</a:t>
            </a:r>
          </a:p>
          <a:p>
            <a:pPr defTabSz="543305">
              <a:lnSpc>
                <a:spcPct val="110000"/>
              </a:lnSpc>
              <a:defRPr i="1" sz="2976">
                <a:solidFill>
                  <a:srgbClr val="717D75"/>
                </a:solidFill>
                <a:latin typeface="Hoefler Text"/>
                <a:ea typeface="Hoefler Text"/>
                <a:cs typeface="Hoefler Text"/>
                <a:sym typeface="Hoefler Text"/>
              </a:defRPr>
            </a:pPr>
          </a:p>
          <a:p>
            <a:pPr defTabSz="543305">
              <a:lnSpc>
                <a:spcPct val="110000"/>
              </a:lnSpc>
              <a:defRPr i="1" sz="2976">
                <a:solidFill>
                  <a:srgbClr val="717D75"/>
                </a:solidFill>
                <a:latin typeface="Hoefler Text"/>
                <a:ea typeface="Hoefler Text"/>
                <a:cs typeface="Hoefler Text"/>
                <a:sym typeface="Hoefler Text"/>
              </a:defRPr>
            </a:pPr>
            <a:r>
              <a:t>MGI Strategic Plan </a:t>
            </a:r>
          </a:p>
          <a:p>
            <a:pPr defTabSz="543305">
              <a:lnSpc>
                <a:spcPct val="110000"/>
              </a:lnSpc>
              <a:defRPr i="1" sz="2976">
                <a:solidFill>
                  <a:srgbClr val="717D75"/>
                </a:solidFill>
                <a:latin typeface="Hoefler Text"/>
                <a:ea typeface="Hoefler Text"/>
                <a:cs typeface="Hoefler Text"/>
                <a:sym typeface="Hoefler Text"/>
              </a:defRPr>
            </a:pPr>
            <a:r>
              <a:t>(Dec 2014)</a:t>
            </a:r>
          </a:p>
        </p:txBody>
      </p:sp>
      <p:sp>
        <p:nvSpPr>
          <p:cNvPr id="142" name="Shape 142"/>
          <p:cNvSpPr/>
          <p:nvPr>
            <p:ph type="body" sz="quarter" idx="1"/>
          </p:nvPr>
        </p:nvSpPr>
        <p:spPr>
          <a:xfrm>
            <a:off x="647700" y="7501929"/>
            <a:ext cx="11580615" cy="1680668"/>
          </a:xfrm>
          <a:prstGeom prst="rect">
            <a:avLst/>
          </a:prstGeom>
        </p:spPr>
        <p:txBody>
          <a:bodyPr/>
          <a:lstStyle/>
          <a:p>
            <a:pPr marL="219455" indent="-219455" algn="l" defTabSz="292607">
              <a:lnSpc>
                <a:spcPct val="100000"/>
              </a:lnSpc>
              <a:defRPr sz="3391">
                <a:solidFill>
                  <a:srgbClr val="61615E"/>
                </a:solidFill>
              </a:defRPr>
            </a:pPr>
            <a:r>
              <a:t>A $250 million research investment by DOE, NSF, and NIST</a:t>
            </a:r>
          </a:p>
          <a:p>
            <a:pPr marL="219455" indent="-219455" algn="l" defTabSz="292607">
              <a:lnSpc>
                <a:spcPct val="100000"/>
              </a:lnSpc>
              <a:defRPr sz="3391">
                <a:solidFill>
                  <a:srgbClr val="61615E"/>
                </a:solidFill>
              </a:defRPr>
            </a:pPr>
            <a:r>
              <a:t>Anticipated 10-fold increase over the next decade.</a:t>
            </a:r>
          </a:p>
          <a:p>
            <a:pPr marL="219455" indent="-219455" algn="l" defTabSz="292607">
              <a:lnSpc>
                <a:spcPct val="100000"/>
              </a:lnSpc>
              <a:defRPr i="0" sz="3391">
                <a:solidFill>
                  <a:srgbClr val="005493"/>
                </a:solidFill>
              </a:defRPr>
            </a:pPr>
            <a:r>
              <a:rPr>
                <a:hlinkClick r:id="rId2" invalidUrl="" action="" tgtFrame="" tooltip="" history="1" highlightClick="0" endSnd="0"/>
              </a:rPr>
              <a:t>https://www.whitehouse.gov/mgi/goals</a:t>
            </a:r>
          </a:p>
        </p:txBody>
      </p:sp>
      <p:sp>
        <p:nvSpPr>
          <p:cNvPr id="143" name="Shape 143"/>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4" name="mgi_diagram.png"/>
          <p:cNvPicPr>
            <a:picLocks noChangeAspect="1"/>
          </p:cNvPicPr>
          <p:nvPr/>
        </p:nvPicPr>
        <p:blipFill>
          <a:blip r:embed="rId3">
            <a:extLst/>
          </a:blip>
          <a:stretch>
            <a:fillRect/>
          </a:stretch>
        </p:blipFill>
        <p:spPr>
          <a:xfrm>
            <a:off x="5168900" y="739898"/>
            <a:ext cx="6387883" cy="6356104"/>
          </a:xfrm>
          <a:prstGeom prst="rect">
            <a:avLst/>
          </a:prstGeom>
          <a:ln w="12700">
            <a:miter lim="400000"/>
          </a:ln>
        </p:spPr>
      </p:pic>
      <p:sp>
        <p:nvSpPr>
          <p:cNvPr id="145" name="Shape 145"/>
          <p:cNvSpPr/>
          <p:nvPr/>
        </p:nvSpPr>
        <p:spPr>
          <a:xfrm>
            <a:off x="6070897" y="4724400"/>
            <a:ext cx="863006" cy="635000"/>
          </a:xfrm>
          <a:prstGeom prst="rect">
            <a:avLst/>
          </a:prstGeom>
          <a:ln w="12700">
            <a:miter lim="400000"/>
          </a:ln>
        </p:spPr>
        <p:txBody>
          <a:bodyPr wrap="none" lIns="50800" tIns="50800" rIns="50800" bIns="50800" anchor="ctr">
            <a:spAutoFit/>
          </a:bodyPr>
          <a:lstStyle/>
          <a:p>
            <a:pPr algn="ctr" defTabSz="584200">
              <a:defRPr sz="3200">
                <a:solidFill>
                  <a:srgbClr val="546056"/>
                </a:solidFill>
                <a:latin typeface="+mn-lt"/>
                <a:ea typeface="+mn-ea"/>
                <a:cs typeface="+mn-cs"/>
                <a:sym typeface="Palatino"/>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lvl1pPr>
              <a:defRPr sz="5500"/>
            </a:lvl1pPr>
          </a:lstStyle>
          <a:p>
            <a:pPr/>
            <a:r>
              <a:t>High-throughput materials discovery</a:t>
            </a:r>
          </a:p>
        </p:txBody>
      </p:sp>
      <p:pic>
        <p:nvPicPr>
          <p:cNvPr id="148" name="Titan_render.png"/>
          <p:cNvPicPr>
            <a:picLocks noChangeAspect="1"/>
          </p:cNvPicPr>
          <p:nvPr/>
        </p:nvPicPr>
        <p:blipFill>
          <a:blip r:embed="rId2">
            <a:extLst/>
          </a:blip>
          <a:stretch>
            <a:fillRect/>
          </a:stretch>
        </p:blipFill>
        <p:spPr>
          <a:xfrm>
            <a:off x="647700" y="5245100"/>
            <a:ext cx="11709400" cy="5475731"/>
          </a:xfrm>
          <a:prstGeom prst="rect">
            <a:avLst/>
          </a:prstGeom>
          <a:ln w="12700">
            <a:miter lim="400000"/>
          </a:ln>
        </p:spPr>
      </p:pic>
      <p:pic>
        <p:nvPicPr>
          <p:cNvPr id="149" name="A1PO-18.png"/>
          <p:cNvPicPr>
            <a:picLocks noChangeAspect="1"/>
          </p:cNvPicPr>
          <p:nvPr/>
        </p:nvPicPr>
        <p:blipFill>
          <a:blip r:embed="rId3">
            <a:extLst/>
          </a:blip>
          <a:stretch>
            <a:fillRect/>
          </a:stretch>
        </p:blipFill>
        <p:spPr>
          <a:xfrm>
            <a:off x="8926855" y="2501900"/>
            <a:ext cx="3810001" cy="3740854"/>
          </a:xfrm>
          <a:prstGeom prst="rect">
            <a:avLst/>
          </a:prstGeom>
          <a:ln w="12700">
            <a:miter lim="400000"/>
          </a:ln>
        </p:spPr>
      </p:pic>
      <p:pic>
        <p:nvPicPr>
          <p:cNvPr id="150" name="ACP-1.png"/>
          <p:cNvPicPr>
            <a:picLocks noChangeAspect="1"/>
          </p:cNvPicPr>
          <p:nvPr/>
        </p:nvPicPr>
        <p:blipFill>
          <a:blip r:embed="rId4">
            <a:extLst/>
          </a:blip>
          <a:srcRect l="0" t="0" r="0" b="0"/>
          <a:stretch>
            <a:fillRect/>
          </a:stretch>
        </p:blipFill>
        <p:spPr>
          <a:xfrm>
            <a:off x="963955" y="2362200"/>
            <a:ext cx="3810001" cy="3740854"/>
          </a:xfrm>
          <a:prstGeom prst="rect">
            <a:avLst/>
          </a:prstGeom>
          <a:ln w="12700">
            <a:miter lim="400000"/>
          </a:ln>
        </p:spPr>
      </p:pic>
      <p:pic>
        <p:nvPicPr>
          <p:cNvPr id="151" name="AEN.png"/>
          <p:cNvPicPr>
            <a:picLocks noChangeAspect="1"/>
          </p:cNvPicPr>
          <p:nvPr/>
        </p:nvPicPr>
        <p:blipFill>
          <a:blip r:embed="rId5">
            <a:extLst/>
          </a:blip>
          <a:stretch>
            <a:fillRect/>
          </a:stretch>
        </p:blipFill>
        <p:spPr>
          <a:xfrm>
            <a:off x="4869205" y="1923507"/>
            <a:ext cx="4445001" cy="4364330"/>
          </a:xfrm>
          <a:prstGeom prst="rect">
            <a:avLst/>
          </a:prstGeom>
          <a:ln w="12700">
            <a:miter lim="400000"/>
          </a:ln>
        </p:spPr>
      </p:pic>
      <p:sp>
        <p:nvSpPr>
          <p:cNvPr id="152" name="Shape 152"/>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647700" y="2717800"/>
            <a:ext cx="5600700" cy="3492500"/>
          </a:xfrm>
          <a:prstGeom prst="rect">
            <a:avLst/>
          </a:prstGeom>
        </p:spPr>
        <p:txBody>
          <a:bodyPr/>
          <a:lstStyle/>
          <a:p>
            <a:pPr>
              <a:defRPr sz="6300"/>
            </a:pPr>
            <a:r>
              <a:t>Computational Materials</a:t>
            </a:r>
          </a:p>
          <a:p>
            <a:pPr>
              <a:defRPr sz="6300"/>
            </a:pPr>
            <a:r>
              <a:t>Research</a:t>
            </a:r>
          </a:p>
        </p:txBody>
      </p:sp>
      <p:pic>
        <p:nvPicPr>
          <p:cNvPr id="155" name="slide_7.png"/>
          <p:cNvPicPr>
            <a:picLocks noChangeAspect="1"/>
          </p:cNvPicPr>
          <p:nvPr/>
        </p:nvPicPr>
        <p:blipFill>
          <a:blip r:embed="rId2">
            <a:extLst/>
          </a:blip>
          <a:stretch>
            <a:fillRect/>
          </a:stretch>
        </p:blipFill>
        <p:spPr>
          <a:xfrm>
            <a:off x="4806950" y="1035050"/>
            <a:ext cx="7454900" cy="6083300"/>
          </a:xfrm>
          <a:prstGeom prst="rect">
            <a:avLst/>
          </a:prstGeom>
          <a:ln w="12700">
            <a:miter lim="400000"/>
          </a:ln>
        </p:spPr>
      </p:pic>
      <p:sp>
        <p:nvSpPr>
          <p:cNvPr id="156" name="Shape 156"/>
          <p:cNvSpPr/>
          <p:nvPr/>
        </p:nvSpPr>
        <p:spPr>
          <a:xfrm>
            <a:off x="3430885" y="5880901"/>
            <a:ext cx="3449433" cy="822087"/>
          </a:xfrm>
          <a:custGeom>
            <a:avLst/>
            <a:gdLst/>
            <a:ahLst/>
            <a:cxnLst>
              <a:cxn ang="0">
                <a:pos x="wd2" y="hd2"/>
              </a:cxn>
              <a:cxn ang="5400000">
                <a:pos x="wd2" y="hd2"/>
              </a:cxn>
              <a:cxn ang="10800000">
                <a:pos x="wd2" y="hd2"/>
              </a:cxn>
              <a:cxn ang="16200000">
                <a:pos x="wd2" y="hd2"/>
              </a:cxn>
            </a:cxnLst>
            <a:rect l="0" t="0" r="r" b="b"/>
            <a:pathLst>
              <a:path w="21600" h="20104" fill="norm" stroke="1" extrusionOk="0">
                <a:moveTo>
                  <a:pt x="0" y="6306"/>
                </a:moveTo>
                <a:cubicBezTo>
                  <a:pt x="2856" y="16754"/>
                  <a:pt x="6807" y="21600"/>
                  <a:pt x="10672" y="19699"/>
                </a:cubicBezTo>
                <a:cubicBezTo>
                  <a:pt x="13540" y="18288"/>
                  <a:pt x="16185" y="13260"/>
                  <a:pt x="18621" y="7651"/>
                </a:cubicBezTo>
                <a:cubicBezTo>
                  <a:pt x="19686" y="5200"/>
                  <a:pt x="20687" y="2682"/>
                  <a:pt x="21600" y="0"/>
                </a:cubicBezTo>
              </a:path>
            </a:pathLst>
          </a:custGeom>
          <a:ln w="76200">
            <a:solidFill>
              <a:srgbClr val="6C868D"/>
            </a:solidFill>
            <a:miter lim="400000"/>
            <a:tailEnd type="triangle"/>
          </a:ln>
        </p:spPr>
        <p:txBody>
          <a:bodyPr lIns="50800" tIns="50800" rIns="50800" bIns="50800" anchor="ctr"/>
          <a:lstStyle/>
          <a:p>
            <a:pPr algn="ctr" defTabSz="584200">
              <a:defRPr b="1" sz="2800">
                <a:solidFill>
                  <a:srgbClr val="546056"/>
                </a:solidFill>
                <a:latin typeface="+mn-lt"/>
                <a:ea typeface="+mn-ea"/>
                <a:cs typeface="+mn-cs"/>
                <a:sym typeface="Palatino"/>
              </a:defRPr>
            </a:pPr>
          </a:p>
        </p:txBody>
      </p:sp>
      <p:sp>
        <p:nvSpPr>
          <p:cNvPr id="157" name="Shape 157"/>
          <p:cNvSpPr/>
          <p:nvPr/>
        </p:nvSpPr>
        <p:spPr>
          <a:xfrm>
            <a:off x="6333033" y="7480300"/>
            <a:ext cx="600293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3200">
                <a:solidFill>
                  <a:srgbClr val="546056"/>
                </a:solidFill>
                <a:latin typeface="+mn-lt"/>
                <a:ea typeface="+mn-ea"/>
                <a:cs typeface="+mn-cs"/>
                <a:sym typeface="Palatino"/>
              </a:defRPr>
            </a:lvl1pPr>
          </a:lstStyle>
          <a:p>
            <a:pPr/>
            <a:r>
              <a:t>According to XSede usage (2015)</a:t>
            </a:r>
          </a:p>
        </p:txBody>
      </p:sp>
      <p:sp>
        <p:nvSpPr>
          <p:cNvPr id="158" name="Shape 158"/>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xfrm>
            <a:off x="1335211" y="165100"/>
            <a:ext cx="10334378" cy="1349475"/>
          </a:xfrm>
          <a:prstGeom prst="rect">
            <a:avLst/>
          </a:prstGeom>
        </p:spPr>
        <p:txBody>
          <a:bodyPr/>
          <a:lstStyle/>
          <a:p>
            <a:pPr/>
            <a:r>
              <a:t>HTC for Energy Materials</a:t>
            </a:r>
          </a:p>
        </p:txBody>
      </p:sp>
      <p:sp>
        <p:nvSpPr>
          <p:cNvPr id="161" name="Shape 161"/>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2" name="PhysRevLett.108.068701-2.png"/>
          <p:cNvPicPr>
            <a:picLocks noChangeAspect="1"/>
          </p:cNvPicPr>
          <p:nvPr/>
        </p:nvPicPr>
        <p:blipFill>
          <a:blip r:embed="rId2">
            <a:extLst/>
          </a:blip>
          <a:stretch>
            <a:fillRect/>
          </a:stretch>
        </p:blipFill>
        <p:spPr>
          <a:xfrm>
            <a:off x="-63500" y="2282725"/>
            <a:ext cx="8905962" cy="6679473"/>
          </a:xfrm>
          <a:prstGeom prst="rect">
            <a:avLst/>
          </a:prstGeom>
          <a:ln w="12700">
            <a:miter lim="400000"/>
          </a:ln>
        </p:spPr>
      </p:pic>
      <p:sp>
        <p:nvSpPr>
          <p:cNvPr id="163" name="Shape 163"/>
          <p:cNvSpPr/>
          <p:nvPr/>
        </p:nvSpPr>
        <p:spPr>
          <a:xfrm>
            <a:off x="404914" y="8769349"/>
            <a:ext cx="841037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2700">
                <a:solidFill>
                  <a:srgbClr val="546056"/>
                </a:solidFill>
                <a:latin typeface="+mn-lt"/>
                <a:ea typeface="+mn-ea"/>
                <a:cs typeface="+mn-cs"/>
                <a:sym typeface="Palatino"/>
              </a:defRPr>
            </a:lvl1pPr>
          </a:lstStyle>
          <a:p>
            <a:pPr/>
            <a:r>
              <a:t>Yu, L. &amp; Zunger, A.   Phys. Rev. Lett. 108, 068701 (2012)</a:t>
            </a:r>
          </a:p>
        </p:txBody>
      </p:sp>
      <p:sp>
        <p:nvSpPr>
          <p:cNvPr id="164" name="Shape 164"/>
          <p:cNvSpPr/>
          <p:nvPr/>
        </p:nvSpPr>
        <p:spPr>
          <a:xfrm>
            <a:off x="8603505" y="3009899"/>
            <a:ext cx="3821263" cy="373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2000">
                <a:solidFill>
                  <a:srgbClr val="546056"/>
                </a:solidFill>
                <a:latin typeface="+mn-lt"/>
                <a:ea typeface="+mn-ea"/>
                <a:cs typeface="+mn-cs"/>
                <a:sym typeface="Palatino"/>
              </a:defRPr>
            </a:pPr>
            <a:r>
              <a:t>Spectroscopic limited maximum efficiency (SLME) versus the minimum gap (Eg) for generalized I–III–VI chalcopyrite materials identified as having a high SLME. </a:t>
            </a:r>
          </a:p>
          <a:p>
            <a:pPr defTabSz="584200">
              <a:defRPr sz="2000">
                <a:solidFill>
                  <a:srgbClr val="546056"/>
                </a:solidFill>
                <a:latin typeface="+mn-lt"/>
                <a:ea typeface="+mn-ea"/>
                <a:cs typeface="+mn-cs"/>
                <a:sym typeface="Palatino"/>
              </a:defRPr>
            </a:pPr>
          </a:p>
          <a:p>
            <a:pPr defTabSz="584200">
              <a:defRPr sz="2000">
                <a:solidFill>
                  <a:srgbClr val="546056"/>
                </a:solidFill>
                <a:latin typeface="+mn-lt"/>
                <a:ea typeface="+mn-ea"/>
                <a:cs typeface="+mn-cs"/>
                <a:sym typeface="Palatino"/>
              </a:defRPr>
            </a:pPr>
            <a:r>
              <a:t>All of the currently used PV absorbers were found as well as new materials with promising </a:t>
            </a:r>
          </a:p>
          <a:p>
            <a:pPr defTabSz="584200">
              <a:defRPr sz="2000">
                <a:solidFill>
                  <a:srgbClr val="546056"/>
                </a:solidFill>
                <a:latin typeface="+mn-lt"/>
                <a:ea typeface="+mn-ea"/>
                <a:cs typeface="+mn-cs"/>
                <a:sym typeface="Palatino"/>
              </a:defRPr>
            </a:pPr>
            <a:r>
              <a:t>values (with SLME &gt; 20%).</a:t>
            </a:r>
          </a:p>
        </p:txBody>
      </p:sp>
      <p:sp>
        <p:nvSpPr>
          <p:cNvPr id="165" name="Shape 165"/>
          <p:cNvSpPr/>
          <p:nvPr/>
        </p:nvSpPr>
        <p:spPr>
          <a:xfrm>
            <a:off x="1311386" y="1581150"/>
            <a:ext cx="10382028"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3100">
                <a:solidFill>
                  <a:srgbClr val="F5F8EB"/>
                </a:solidFill>
                <a:latin typeface="+mn-lt"/>
                <a:ea typeface="+mn-ea"/>
                <a:cs typeface="+mn-cs"/>
                <a:sym typeface="Palatino"/>
              </a:defRPr>
            </a:lvl1pPr>
          </a:lstStyle>
          <a:p>
            <a:pPr/>
            <a:r>
              <a:t>Photovoltaics: HT screening of light-absorbing materials.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xfrm>
            <a:off x="1335211" y="165100"/>
            <a:ext cx="10334378" cy="1349475"/>
          </a:xfrm>
          <a:prstGeom prst="rect">
            <a:avLst/>
          </a:prstGeom>
        </p:spPr>
        <p:txBody>
          <a:bodyPr/>
          <a:lstStyle/>
          <a:p>
            <a:pPr/>
            <a:r>
              <a:t>HTC for Energy Materials</a:t>
            </a:r>
          </a:p>
        </p:txBody>
      </p:sp>
      <p:sp>
        <p:nvSpPr>
          <p:cNvPr id="168" name="Shape 168"/>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Shape 169"/>
          <p:cNvSpPr/>
          <p:nvPr/>
        </p:nvSpPr>
        <p:spPr>
          <a:xfrm>
            <a:off x="814368" y="8769349"/>
            <a:ext cx="75914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2700">
                <a:solidFill>
                  <a:srgbClr val="546056"/>
                </a:solidFill>
                <a:latin typeface="+mn-lt"/>
                <a:ea typeface="+mn-ea"/>
                <a:cs typeface="+mn-cs"/>
                <a:sym typeface="Palatino"/>
              </a:defRPr>
            </a:lvl1pPr>
          </a:lstStyle>
          <a:p>
            <a:pPr/>
            <a:r>
              <a:t>Ceder G. Mater. Res. Soc. Bull. 35, 693–701 (2010).</a:t>
            </a:r>
          </a:p>
        </p:txBody>
      </p:sp>
      <p:sp>
        <p:nvSpPr>
          <p:cNvPr id="170" name="Shape 170"/>
          <p:cNvSpPr/>
          <p:nvPr/>
        </p:nvSpPr>
        <p:spPr>
          <a:xfrm>
            <a:off x="8603505" y="3505199"/>
            <a:ext cx="3821263"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250">
                <a:latin typeface="Hoefler Text"/>
                <a:ea typeface="Hoefler Text"/>
                <a:cs typeface="Hoefler Text"/>
                <a:sym typeface="Hoefler Text"/>
              </a:defRPr>
            </a:pPr>
            <a:r>
              <a:t>Calculated lithium insertion voltage versus theoretical capacity for several</a:t>
            </a:r>
          </a:p>
          <a:p>
            <a:pPr>
              <a:defRPr sz="2250">
                <a:latin typeface="Hoefler Text"/>
                <a:ea typeface="Hoefler Text"/>
                <a:cs typeface="Hoefler Text"/>
                <a:sym typeface="Hoefler Text"/>
              </a:defRPr>
            </a:pPr>
            <a:r>
              <a:t>thousand compounds. </a:t>
            </a:r>
          </a:p>
          <a:p>
            <a:pPr>
              <a:defRPr sz="2250">
                <a:latin typeface="Hoefler Text"/>
                <a:ea typeface="Hoefler Text"/>
                <a:cs typeface="Hoefler Text"/>
                <a:sym typeface="Hoefler Text"/>
              </a:defRPr>
            </a:pPr>
          </a:p>
          <a:p>
            <a:pPr>
              <a:defRPr sz="2250">
                <a:latin typeface="Hoefler Text"/>
                <a:ea typeface="Hoefler Text"/>
                <a:cs typeface="Hoefler Text"/>
                <a:sym typeface="Hoefler Text"/>
              </a:defRPr>
            </a:pPr>
            <a:r>
              <a:t>The compounds are classified into oxides, phosphates, borates, silicates and sulfates.</a:t>
            </a:r>
          </a:p>
        </p:txBody>
      </p:sp>
      <p:sp>
        <p:nvSpPr>
          <p:cNvPr id="171" name="Shape 171"/>
          <p:cNvSpPr/>
          <p:nvPr/>
        </p:nvSpPr>
        <p:spPr>
          <a:xfrm>
            <a:off x="929028" y="1581150"/>
            <a:ext cx="1114674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3100">
                <a:solidFill>
                  <a:srgbClr val="F5F8EB"/>
                </a:solidFill>
                <a:latin typeface="+mn-lt"/>
                <a:ea typeface="+mn-ea"/>
                <a:cs typeface="+mn-cs"/>
                <a:sym typeface="Palatino"/>
              </a:defRPr>
            </a:lvl1pPr>
          </a:lstStyle>
          <a:p>
            <a:pPr/>
            <a:r>
              <a:t>Li-ion batteries: HT calculations of charge capacity vs Voltage</a:t>
            </a:r>
          </a:p>
        </p:txBody>
      </p:sp>
      <p:pic>
        <p:nvPicPr>
          <p:cNvPr id="172" name="81167.png"/>
          <p:cNvPicPr>
            <a:picLocks noChangeAspect="1"/>
          </p:cNvPicPr>
          <p:nvPr/>
        </p:nvPicPr>
        <p:blipFill>
          <a:blip r:embed="rId2">
            <a:extLst/>
          </a:blip>
          <a:stretch>
            <a:fillRect/>
          </a:stretch>
        </p:blipFill>
        <p:spPr>
          <a:xfrm>
            <a:off x="381000" y="2908874"/>
            <a:ext cx="7978663" cy="5758302"/>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defTabSz="484886">
              <a:defRPr sz="5810"/>
            </a:pPr>
            <a:r>
              <a:t>Au nanoparticles on Anatase (TiO</a:t>
            </a:r>
            <a:r>
              <a:rPr baseline="-5999"/>
              <a:t>2</a:t>
            </a:r>
            <a:r>
              <a:t>)</a:t>
            </a:r>
          </a:p>
        </p:txBody>
      </p:sp>
      <p:pic>
        <p:nvPicPr>
          <p:cNvPr id="175" name="10.1021 acs.jpclett.5b00655.png"/>
          <p:cNvPicPr>
            <a:picLocks noChangeAspect="1"/>
          </p:cNvPicPr>
          <p:nvPr/>
        </p:nvPicPr>
        <p:blipFill>
          <a:blip r:embed="rId2">
            <a:extLst/>
          </a:blip>
          <a:stretch>
            <a:fillRect/>
          </a:stretch>
        </p:blipFill>
        <p:spPr>
          <a:xfrm>
            <a:off x="1778000" y="1883196"/>
            <a:ext cx="9448800" cy="3327401"/>
          </a:xfrm>
          <a:prstGeom prst="rect">
            <a:avLst/>
          </a:prstGeom>
          <a:ln w="12700">
            <a:miter lim="400000"/>
          </a:ln>
        </p:spPr>
      </p:pic>
      <p:sp>
        <p:nvSpPr>
          <p:cNvPr id="176" name="Shape 176"/>
          <p:cNvSpPr/>
          <p:nvPr>
            <p:ph type="body" sz="half" idx="1"/>
          </p:nvPr>
        </p:nvSpPr>
        <p:spPr>
          <a:xfrm>
            <a:off x="647700" y="5471814"/>
            <a:ext cx="11580615" cy="3557886"/>
          </a:xfrm>
          <a:prstGeom prst="rect">
            <a:avLst/>
          </a:prstGeom>
        </p:spPr>
        <p:txBody>
          <a:bodyPr anchor="t"/>
          <a:lstStyle/>
          <a:p>
            <a:pPr marL="0" indent="0" defTabSz="443484">
              <a:spcBef>
                <a:spcPts val="0"/>
              </a:spcBef>
              <a:buSzTx/>
              <a:buNone/>
              <a:defRPr sz="2716">
                <a:solidFill>
                  <a:srgbClr val="000000"/>
                </a:solidFill>
                <a:latin typeface="Hoefler Text"/>
                <a:ea typeface="Hoefler Text"/>
                <a:cs typeface="Hoefler Text"/>
                <a:sym typeface="Hoefler Text"/>
              </a:defRPr>
            </a:pPr>
            <a:r>
              <a:t>… we have developed an efficient way to boost the activity of Au nanocatalysts. Coupling computational models with synthesis and characterization, the cooperation between Au and anatase is significantly enhanced by rationally positioning the Au nanoparticles on the edged/corner sites. </a:t>
            </a:r>
          </a:p>
          <a:p>
            <a:pPr marL="0" indent="0" defTabSz="443484">
              <a:spcBef>
                <a:spcPts val="0"/>
              </a:spcBef>
              <a:buSzTx/>
              <a:buNone/>
              <a:defRPr sz="2716">
                <a:solidFill>
                  <a:srgbClr val="000000"/>
                </a:solidFill>
                <a:latin typeface="Hoefler Text"/>
                <a:ea typeface="Hoefler Text"/>
                <a:cs typeface="Hoefler Text"/>
                <a:sym typeface="Hoefler Text"/>
              </a:defRPr>
            </a:pPr>
          </a:p>
          <a:p>
            <a:pPr marL="0" indent="0" defTabSz="443484">
              <a:spcBef>
                <a:spcPts val="0"/>
              </a:spcBef>
              <a:buSzTx/>
              <a:buNone/>
              <a:defRPr sz="2716">
                <a:solidFill>
                  <a:srgbClr val="000000"/>
                </a:solidFill>
                <a:latin typeface="Hoefler Text"/>
                <a:ea typeface="Hoefler Text"/>
                <a:cs typeface="Hoefler Text"/>
                <a:sym typeface="Hoefler Text"/>
              </a:defRPr>
            </a:pPr>
            <a:r>
              <a:t>… Au nanoparticles positioned on the edge/corner sites of TiO2 supports offers an excellent opportunity for designing and developing highly “controlled”  catalysts in the future.</a:t>
            </a:r>
          </a:p>
        </p:txBody>
      </p:sp>
      <p:sp>
        <p:nvSpPr>
          <p:cNvPr id="177" name="Shape 177"/>
          <p:cNvSpPr/>
          <p:nvPr/>
        </p:nvSpPr>
        <p:spPr>
          <a:xfrm>
            <a:off x="5334000" y="2199754"/>
            <a:ext cx="4583113" cy="3502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Consolas"/>
                <a:ea typeface="Consolas"/>
                <a:cs typeface="Consolas"/>
                <a:sym typeface="Consolas"/>
              </a:defRPr>
            </a:lvl1pPr>
          </a:lstStyle>
          <a:p>
            <a:pPr/>
            <a:r>
              <a:t>DOI: 10.1021/acs.jpclett.5b00655</a:t>
            </a:r>
          </a:p>
        </p:txBody>
      </p:sp>
      <p:sp>
        <p:nvSpPr>
          <p:cNvPr id="178" name="Shape 178"/>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cs6b00530_si_001.png"/>
          <p:cNvPicPr>
            <a:picLocks noChangeAspect="1"/>
          </p:cNvPicPr>
          <p:nvPr/>
        </p:nvPicPr>
        <p:blipFill>
          <a:blip r:embed="rId2">
            <a:extLst/>
          </a:blip>
          <a:stretch>
            <a:fillRect/>
          </a:stretch>
        </p:blipFill>
        <p:spPr>
          <a:xfrm>
            <a:off x="3492500" y="5196483"/>
            <a:ext cx="9245600" cy="4168251"/>
          </a:xfrm>
          <a:prstGeom prst="rect">
            <a:avLst/>
          </a:prstGeom>
          <a:ln w="12700">
            <a:miter lim="400000"/>
          </a:ln>
        </p:spPr>
      </p:pic>
      <p:pic>
        <p:nvPicPr>
          <p:cNvPr id="181" name="acscatal%2E6b00530.png"/>
          <p:cNvPicPr>
            <a:picLocks noChangeAspect="1"/>
          </p:cNvPicPr>
          <p:nvPr/>
        </p:nvPicPr>
        <p:blipFill>
          <a:blip r:embed="rId3">
            <a:extLst/>
          </a:blip>
          <a:stretch>
            <a:fillRect/>
          </a:stretch>
        </p:blipFill>
        <p:spPr>
          <a:xfrm>
            <a:off x="368300" y="1879600"/>
            <a:ext cx="9245600" cy="3886200"/>
          </a:xfrm>
          <a:prstGeom prst="rect">
            <a:avLst/>
          </a:prstGeom>
          <a:ln w="12700">
            <a:miter lim="400000"/>
          </a:ln>
        </p:spPr>
      </p:pic>
      <p:sp>
        <p:nvSpPr>
          <p:cNvPr id="182" name="Shape 182"/>
          <p:cNvSpPr/>
          <p:nvPr>
            <p:ph type="title"/>
          </p:nvPr>
        </p:nvSpPr>
        <p:spPr>
          <a:prstGeom prst="rect">
            <a:avLst/>
          </a:prstGeom>
        </p:spPr>
        <p:txBody>
          <a:bodyPr/>
          <a:lstStyle/>
          <a:p>
            <a:pPr/>
            <a:r>
              <a:t>Nitroarene Hydrogenation</a:t>
            </a:r>
          </a:p>
        </p:txBody>
      </p:sp>
      <p:sp>
        <p:nvSpPr>
          <p:cNvPr id="183" name="Shape 183"/>
          <p:cNvSpPr/>
          <p:nvPr/>
        </p:nvSpPr>
        <p:spPr>
          <a:xfrm>
            <a:off x="3756359" y="2025649"/>
            <a:ext cx="44182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latin typeface="Helvetica"/>
                <a:ea typeface="Helvetica"/>
                <a:cs typeface="Helvetica"/>
                <a:sym typeface="Helvetica"/>
              </a:defRPr>
            </a:pPr>
            <a:r>
              <a:rPr b="1"/>
              <a:t>DOI: </a:t>
            </a:r>
            <a:r>
              <a:t>10.1021/acscatal.6b00530</a:t>
            </a:r>
          </a:p>
        </p:txBody>
      </p:sp>
      <p:sp>
        <p:nvSpPr>
          <p:cNvPr id="184" name="Shape 184"/>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